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5"/>
  </p:sldMasterIdLst>
  <p:notesMasterIdLst>
    <p:notesMasterId r:id="rId16"/>
  </p:notesMasterIdLst>
  <p:sldIdLst>
    <p:sldId id="257" r:id="rId6"/>
    <p:sldId id="258" r:id="rId7"/>
    <p:sldId id="2142534268" r:id="rId8"/>
    <p:sldId id="2142534269" r:id="rId9"/>
    <p:sldId id="2142534271" r:id="rId10"/>
    <p:sldId id="2142534270" r:id="rId11"/>
    <p:sldId id="2142534273" r:id="rId12"/>
    <p:sldId id="263" r:id="rId13"/>
    <p:sldId id="2142534272" r:id="rId14"/>
    <p:sldId id="269" r:id="rId15"/>
  </p:sldIdLst>
  <p:sldSz cx="12192000" cy="6858000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Light" panose="00000400000000000000" pitchFamily="2" charset="0"/>
      <p:regular r:id="rId21"/>
      <p:italic r:id="rId22"/>
    </p:embeddedFont>
    <p:embeddedFont>
      <p:font typeface="Poppins SemiBold" panose="00000700000000000000" pitchFamily="2" charset="0"/>
      <p:regular r:id="rId23"/>
      <p:bold r:id="rId24"/>
      <p:italic r:id="rId25"/>
      <p:boldItalic r:id="rId26"/>
    </p:embeddedFont>
    <p:embeddedFont>
      <p:font typeface="Tw Cen MT" panose="020B06020201040206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E6879F-CD36-4CB2-3144-3A4DB8C39781}" name="Mary Beth Bennett" initials="MB" userId="S::mbennett@streamlinksoftware.com::e67e778e-1628-4f3e-93cd-86c49e2e88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B9B"/>
    <a:srgbClr val="61C3AE"/>
    <a:srgbClr val="78ADDD"/>
    <a:srgbClr val="A1DAB2"/>
    <a:srgbClr val="81A59E"/>
    <a:srgbClr val="BEE9DD"/>
    <a:srgbClr val="8ED7C9"/>
    <a:srgbClr val="EBF8F5"/>
    <a:srgbClr val="C1E7CB"/>
    <a:srgbClr val="E0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56654" autoAdjust="0"/>
  </p:normalViewPr>
  <p:slideViewPr>
    <p:cSldViewPr snapToGrid="0">
      <p:cViewPr varScale="1">
        <p:scale>
          <a:sx n="59" d="100"/>
          <a:sy n="59" d="100"/>
        </p:scale>
        <p:origin x="2280" y="66"/>
      </p:cViewPr>
      <p:guideLst>
        <p:guide orient="horz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62C7E-F647-5346-8FF4-77658991029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3267D-F719-5E40-9FA8-49D02C7B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9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76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9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None/>
            </a:pPr>
            <a:endParaRPr lang="en-US" sz="1900" dirty="0">
              <a:solidFill>
                <a:schemeClr val="tx1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6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6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6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3267D-F719-5E40-9FA8-49D02C7B88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8E35F6-5EC4-1EDB-171F-3FABB17CC1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944441-9983-A4A2-AD83-72CC4B7B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3275659"/>
            <a:ext cx="3124819" cy="26892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550DD35-0701-7FB9-5F60-B931C39326FC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858761" y="3275659"/>
            <a:ext cx="3124819" cy="26892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52D4CF9-A4CA-840A-C45B-1458B9F54D0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710130" y="3275659"/>
            <a:ext cx="3124819" cy="26892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B9EA4BB-ECD6-5DD5-3153-44B7484FEFF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90694F-2020-2FE3-9B87-9E48FF690FD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741427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0A5C335-525B-51AE-0AF6-CC6C28EBBC9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858761" y="2741427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80E7077-C2F3-DE13-427C-19D93709EA6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8710130" y="2741427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7D875C1-E3DE-6439-29A4-86400F9E2F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3D04C2-F8B5-15A7-4E6A-462CFC5C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DB2B56-A5E9-8288-3D77-DAED7438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76982"/>
            <a:ext cx="11329851" cy="10272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1BCB93D-EE98-3F1B-7551-2162FD2D1FF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6400" y="272288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55CC1A-16A0-6CB2-0A5A-37B9C13E7E2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43400" y="272288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6FB0A4F-857F-E3C7-4660-4025FFA2AA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29600" y="272288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0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B26F69-0BCB-78EF-D928-00657D379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2710167"/>
            <a:ext cx="10838624" cy="642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A7927C4-579A-D8E0-EBEC-ABBE264C789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91822" y="4068585"/>
            <a:ext cx="10838624" cy="642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507F78F-4DC4-4343-1F5F-6DD53BEA2F9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91822" y="5410200"/>
            <a:ext cx="10838624" cy="642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59C7F08-5A0D-062A-4CBA-8F10955E35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80518C6-2DF5-8728-01DF-F5F5D6ED0B8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280822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3228F62-54B6-4408-6D8E-7A0DC7DDC42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91822" y="3657600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8016B7C-4FE7-100B-D068-EC0574719DDD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891822" y="4970756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793D404-7AE1-A5BB-1F7D-594E394D703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D437E7-CB74-DF8F-A2DA-3D435DC7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1AF5A-9E11-92ED-31C1-3C3230BC8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38" y="1289050"/>
            <a:ext cx="11295062" cy="66992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D9944365-4BF6-7FD7-FBFB-E5D5EC4FEB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6080" y="229616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53CD029-4AB0-753F-B28D-8D49E875BC9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6080" y="36576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5F31FA2-D5A0-2762-E742-4F56F235DA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6080" y="49530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With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D6D17BF1-2753-569C-C338-47865898932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604069" y="3962400"/>
            <a:ext cx="3135494" cy="1785756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1E5328-91F4-21BD-D702-A73A0863A99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04069" y="1942011"/>
            <a:ext cx="3135494" cy="178525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B26F69-0BCB-78EF-D928-00657D379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2710166"/>
            <a:ext cx="7398738" cy="97001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59C7F08-5A0D-062A-4CBA-8F10955E35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64FE1-89BE-89D5-8F16-BFAD1AB85E1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91821" y="4517318"/>
            <a:ext cx="7268935" cy="97001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3891A-376A-5D57-6EE3-7A51278AB7B7}"/>
              </a:ext>
            </a:extLst>
          </p:cNvPr>
          <p:cNvSpPr/>
          <p:nvPr userDrawn="1"/>
        </p:nvSpPr>
        <p:spPr>
          <a:xfrm>
            <a:off x="8536982" y="1941690"/>
            <a:ext cx="101600" cy="1794933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AA23B0-71FE-A611-63FD-778B103D43B6}"/>
              </a:ext>
            </a:extLst>
          </p:cNvPr>
          <p:cNvSpPr/>
          <p:nvPr userDrawn="1"/>
        </p:nvSpPr>
        <p:spPr>
          <a:xfrm>
            <a:off x="8536982" y="3962401"/>
            <a:ext cx="101600" cy="1794933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AE3446A-6397-4FA8-C8BC-036B843A60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271945"/>
            <a:ext cx="7269402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92CF802-75B2-7FAF-E438-D3AB5CDE5A6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99238" y="4082989"/>
            <a:ext cx="7269402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3745D4-24AC-F8B9-AD2E-7715A675AB9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022D8D1-0706-3982-DAC8-1E725FDB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CF464BA-B739-FAD5-7F15-A6EBB04C39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38" y="1289050"/>
            <a:ext cx="11295062" cy="66992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33AD08C-8207-0A5C-B68D-FF4AB144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6400" y="22860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C6FEF698-E0FB-016D-D98F-AB490950243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06400" y="40386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6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2337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88670" y="2592469"/>
            <a:ext cx="27331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6CF214FC-E001-E7D4-CE4F-81F4E00A17B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341898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A20D8A-2DA7-D12F-879C-B6E112248B0D}"/>
              </a:ext>
            </a:extLst>
          </p:cNvPr>
          <p:cNvCxnSpPr>
            <a:cxnSpLocks/>
          </p:cNvCxnSpPr>
          <p:nvPr userDrawn="1"/>
        </p:nvCxnSpPr>
        <p:spPr>
          <a:xfrm>
            <a:off x="3338231" y="2592469"/>
            <a:ext cx="27331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D0F002D4-60F4-911F-3D9D-730D9CEB6F9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210571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AACAB8-6F35-25EA-C841-B23A531323AD}"/>
              </a:ext>
            </a:extLst>
          </p:cNvPr>
          <p:cNvCxnSpPr>
            <a:cxnSpLocks/>
          </p:cNvCxnSpPr>
          <p:nvPr userDrawn="1"/>
        </p:nvCxnSpPr>
        <p:spPr>
          <a:xfrm>
            <a:off x="6206904" y="2592469"/>
            <a:ext cx="26819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EC6C9AC0-0C78-ED03-0ADA-D6133BBFF8A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075309" y="2713491"/>
            <a:ext cx="268754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2567578-0584-05C9-DB24-B888F0FA773D}"/>
              </a:ext>
            </a:extLst>
          </p:cNvPr>
          <p:cNvCxnSpPr>
            <a:cxnSpLocks/>
          </p:cNvCxnSpPr>
          <p:nvPr userDrawn="1"/>
        </p:nvCxnSpPr>
        <p:spPr>
          <a:xfrm>
            <a:off x="9071642" y="2592469"/>
            <a:ext cx="2709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09EEB6E-E58E-31A9-C088-E33647A529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15DAE99-75AD-B1BF-9FF6-8D2057D86FA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8247C-FF3E-1136-DBB0-CBE511FA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109343C-E77A-611F-AFE8-BE1EC5F72D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38" y="1289050"/>
            <a:ext cx="11295062" cy="66992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EEE3F-B4B3-BC9A-F5FE-75B97F7C88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435631B-8EF9-2788-5E93-B5EA409BEC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52800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403772F-A1EC-D38D-B330-1AD8626D51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2520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D1B1E0E-9EE6-0190-9FA3-1B74446B27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67800" y="2042160"/>
            <a:ext cx="2754313" cy="609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66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0" y="2702859"/>
            <a:ext cx="11357762" cy="147725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113837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256CEE-5858-5B8D-B10E-E0FD9F83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11397596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8EBF9D7-78BC-B1EB-35E6-182CD161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186551CC-8A3F-AD4F-A4E7-D5017EE5C7CC}"/>
              </a:ext>
            </a:extLst>
          </p:cNvPr>
          <p:cNvSpPr/>
          <p:nvPr userDrawn="1"/>
        </p:nvSpPr>
        <p:spPr>
          <a:xfrm>
            <a:off x="496389" y="4371703"/>
            <a:ext cx="11401444" cy="1358537"/>
          </a:xfrm>
          <a:prstGeom prst="flowChartAlternateProcess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b="0" i="0">
              <a:solidFill>
                <a:srgbClr val="000000"/>
              </a:solidFill>
              <a:effectLst/>
              <a:latin typeface="__fontSans_59b718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28C206-FB27-D492-F396-D6BD2D3622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DD6ECE-87EE-60C9-1DED-6DD716E3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BEA6BDF-035B-DECB-99B0-0CD3A64B6F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143760"/>
            <a:ext cx="4491355" cy="38608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5302F9-B3E2-8936-131F-368BFD0E72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8975" y="4521200"/>
            <a:ext cx="10837863" cy="1098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127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39" y="2702859"/>
            <a:ext cx="11431259" cy="147725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114444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8EBF9D7-78BC-B1EB-35E6-182CD161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186551CC-8A3F-AD4F-A4E7-D5017EE5C7CC}"/>
              </a:ext>
            </a:extLst>
          </p:cNvPr>
          <p:cNvSpPr/>
          <p:nvPr userDrawn="1"/>
        </p:nvSpPr>
        <p:spPr>
          <a:xfrm>
            <a:off x="1750423" y="4371703"/>
            <a:ext cx="10136777" cy="1358537"/>
          </a:xfrm>
          <a:prstGeom prst="flowChartAlternateProcess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b="0" i="0">
              <a:solidFill>
                <a:srgbClr val="000000"/>
              </a:solidFill>
              <a:effectLst/>
              <a:latin typeface="__fontSans_59b718"/>
            </a:endParaRPr>
          </a:p>
        </p:txBody>
      </p:sp>
      <p:pic>
        <p:nvPicPr>
          <p:cNvPr id="5" name="Picture 4" descr="A blue quote marks on a black background&#10;&#10;Description automatically generated">
            <a:extLst>
              <a:ext uri="{FF2B5EF4-FFF2-40B4-BE49-F238E27FC236}">
                <a16:creationId xmlns:a16="http://schemas.microsoft.com/office/drawing/2014/main" id="{28CC87E0-EBE7-7FEB-01BF-B049C98F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014" y="4650377"/>
            <a:ext cx="877249" cy="6712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D6011-D1E9-5606-A244-F5D714AB0F0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911454-3AD2-A087-4EDF-91D07BE1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11397596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D564B-8D12-D596-512E-A7EE1695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96C8FC-7148-6F88-C47E-10A3C22A20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143760"/>
            <a:ext cx="4186555" cy="37592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C195E6-67B4-6C58-7935-E2AD3EFAF1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80778" y="4521200"/>
            <a:ext cx="9821487" cy="10985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09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0" y="2702858"/>
            <a:ext cx="11357762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113837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8EBF9D7-78BC-B1EB-35E6-182CD161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69DD75F-6716-BE21-1F11-6BE7C2EB9F4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091E2F-B054-EA23-DAB2-E972FFBD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11397596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4529CF-8E61-0316-BD07-C9FF7C43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4B2244D-91A9-CD4F-C3F9-F1942431A7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" y="2174240"/>
            <a:ext cx="3871595" cy="32512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361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7540" y="2702858"/>
            <a:ext cx="6896682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95944" y="2581836"/>
            <a:ext cx="6875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E92BC9-216D-6345-A3D8-D40C681C97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0D3A9-CFE6-8172-97BB-7E3CE1E53E5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E4A3AC-F02C-7AE8-A5C0-57C4F1151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17627"/>
            <a:ext cx="6910657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1CA33-A22B-D2A5-FFB0-E48BB691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6930939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28672B2-DD8A-06A9-B133-AB16C292E3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5250" y="0"/>
            <a:ext cx="4476750" cy="6200775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CAD471F-9643-B836-DF56-63F3C8F08D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560" y="2073412"/>
            <a:ext cx="6811373" cy="373062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2pPr>
            <a:lvl3pPr marL="91440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3pPr>
            <a:lvl4pPr marL="13716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4pPr>
            <a:lvl5pPr marL="18288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80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700536F-1051-5206-2975-06B19948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957" y="365126"/>
            <a:ext cx="7964116" cy="818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CCB0C4-FD95-0426-8870-FF336068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871" y="1335742"/>
            <a:ext cx="7892335" cy="425824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8CC91-4B0C-E6F6-C7C5-A4AF1A8A99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015440" y="2702858"/>
            <a:ext cx="7871760" cy="316005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43611-5544-FC64-EE98-CBA30A849251}"/>
              </a:ext>
            </a:extLst>
          </p:cNvPr>
          <p:cNvCxnSpPr>
            <a:cxnSpLocks/>
          </p:cNvCxnSpPr>
          <p:nvPr userDrawn="1"/>
        </p:nvCxnSpPr>
        <p:spPr>
          <a:xfrm>
            <a:off x="4013844" y="2581836"/>
            <a:ext cx="78610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1CC8A0-78F9-7D3E-60C0-1168740A48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5A20F-EFA3-9A51-C469-168DEB6001E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81C02DC-2DDA-3D73-37E2-B63C8883EC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744686" cy="6200775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08093-FE54-6A67-1D41-49E2FEB4C4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32250" y="2125663"/>
            <a:ext cx="7777163" cy="373062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2pPr>
            <a:lvl3pPr marL="91440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3pPr>
            <a:lvl4pPr marL="13716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4pPr>
            <a:lvl5pPr marL="1828800" indent="0">
              <a:buNone/>
              <a:defRPr sz="1200" b="1" i="0">
                <a:latin typeface="Poppins SemiBold" pitchFamily="2" charset="77"/>
                <a:cs typeface="Poppins SemiBold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675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BF0669-D0A3-D6F5-FF8C-84B909EA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0" y="1181099"/>
            <a:ext cx="6995337" cy="4724401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A2B8440-5827-DAB7-E018-2BC71AE80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A12BF-6A95-15AF-4FEB-D6BC7945B80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1766D-6E7B-73EC-6D4A-A69C89D0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913D7-AD73-1BA0-F75F-1D27E93F41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46" y="1201330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C57463-A318-670B-2D8A-E72C6E121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46" y="2405751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7AD4FF8-C640-2937-34ED-A1B21EE7FF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46" y="3622770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09E932-42B9-BBE0-E270-112A87BCE2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546" y="4844604"/>
            <a:ext cx="4275137" cy="10511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39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385C0-9CB1-2A91-1D60-D7CA2B6A9ABD}"/>
              </a:ext>
            </a:extLst>
          </p:cNvPr>
          <p:cNvSpPr/>
          <p:nvPr userDrawn="1"/>
        </p:nvSpPr>
        <p:spPr>
          <a:xfrm>
            <a:off x="-83127" y="6213764"/>
            <a:ext cx="12365182" cy="727363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73D2A-8457-D84A-C055-F9BF9F66C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B98BA46-C708-F7C1-DAFD-760DFD73A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187" y="1766657"/>
            <a:ext cx="5419405" cy="1990771"/>
          </a:xfrm>
        </p:spPr>
        <p:txBody>
          <a:bodyPr anchor="b">
            <a:normAutofit/>
          </a:bodyPr>
          <a:lstStyle>
            <a:lvl1pPr>
              <a:defRPr sz="4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style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954F16-2C1F-AF81-FF93-8301158C7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067" y="3875776"/>
            <a:ext cx="5450914" cy="6057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E35C1-FF90-D212-3902-BD446252EEAF}"/>
              </a:ext>
            </a:extLst>
          </p:cNvPr>
          <p:cNvSpPr txBox="1"/>
          <p:nvPr userDrawn="1"/>
        </p:nvSpPr>
        <p:spPr>
          <a:xfrm>
            <a:off x="6875550" y="2372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6" name="Picture 15" descr="A blue and black background&#10;&#10;Description automatically generated">
            <a:extLst>
              <a:ext uri="{FF2B5EF4-FFF2-40B4-BE49-F238E27FC236}">
                <a16:creationId xmlns:a16="http://schemas.microsoft.com/office/drawing/2014/main" id="{4BE2F37F-9D93-6F06-AE45-270BD734AC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330" r="30865"/>
          <a:stretch/>
        </p:blipFill>
        <p:spPr>
          <a:xfrm>
            <a:off x="6187735" y="0"/>
            <a:ext cx="6004265" cy="6045928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95D53F-EE9C-ED59-2A47-38FD73AF16C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Experience a Better Way to Manage Grants™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3B70C33-866B-7524-EB69-961E13F76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158E4-145B-B35C-04E7-F3C56600275A}"/>
              </a:ext>
            </a:extLst>
          </p:cNvPr>
          <p:cNvSpPr/>
          <p:nvPr userDrawn="1"/>
        </p:nvSpPr>
        <p:spPr>
          <a:xfrm>
            <a:off x="-83127" y="6213764"/>
            <a:ext cx="12365182" cy="727363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2F6ED-0F29-4D42-2B89-A1CB0A58F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B98BA46-C708-F7C1-DAFD-760DFD73A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0960" y="1766657"/>
            <a:ext cx="5419405" cy="1990771"/>
          </a:xfrm>
        </p:spPr>
        <p:txBody>
          <a:bodyPr anchor="b">
            <a:normAutofit/>
          </a:bodyPr>
          <a:lstStyle>
            <a:lvl1pPr>
              <a:defRPr sz="4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style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954F16-2C1F-AF81-FF93-8301158C7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840" y="3875776"/>
            <a:ext cx="5450914" cy="6057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E35C1-FF90-D212-3902-BD446252EEAF}"/>
              </a:ext>
            </a:extLst>
          </p:cNvPr>
          <p:cNvSpPr txBox="1"/>
          <p:nvPr userDrawn="1"/>
        </p:nvSpPr>
        <p:spPr>
          <a:xfrm>
            <a:off x="6875550" y="2372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930B581B-2F1A-F293-E569-5144153E0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50"/>
          <a:stretch/>
        </p:blipFill>
        <p:spPr>
          <a:xfrm>
            <a:off x="0" y="1649589"/>
            <a:ext cx="6265334" cy="296105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C98695-73C7-A587-62F4-FE260C894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D15A56A-BFB4-B09F-0FCE-43E55F34ED8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Experience a Better Way to Manage Grants™</a:t>
            </a:r>
          </a:p>
        </p:txBody>
      </p:sp>
    </p:spTree>
    <p:extLst>
      <p:ext uri="{BB962C8B-B14F-4D97-AF65-F5344CB8AC3E}">
        <p14:creationId xmlns:p14="http://schemas.microsoft.com/office/powerpoint/2010/main" val="306184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8CFE28-85BE-19F5-A442-85CEA0251740}"/>
              </a:ext>
            </a:extLst>
          </p:cNvPr>
          <p:cNvSpPr/>
          <p:nvPr userDrawn="1"/>
        </p:nvSpPr>
        <p:spPr>
          <a:xfrm>
            <a:off x="0" y="6213764"/>
            <a:ext cx="12192000" cy="727363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green triangle background&#10;&#10;Description automatically generated">
            <a:extLst>
              <a:ext uri="{FF2B5EF4-FFF2-40B4-BE49-F238E27FC236}">
                <a16:creationId xmlns:a16="http://schemas.microsoft.com/office/drawing/2014/main" id="{37CE7C20-9B50-04A0-EB12-29A53D9C9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9300"/>
          <a:stretch/>
        </p:blipFill>
        <p:spPr>
          <a:xfrm>
            <a:off x="-10393" y="-20783"/>
            <a:ext cx="12225528" cy="6230414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E4ED3-73D4-6115-F318-EE7F317C12FD}"/>
              </a:ext>
            </a:extLst>
          </p:cNvPr>
          <p:cNvSpPr txBox="1"/>
          <p:nvPr userDrawn="1"/>
        </p:nvSpPr>
        <p:spPr>
          <a:xfrm>
            <a:off x="10960443" y="-494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11C8A5-9A5B-07AF-382F-FD83B25F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39" y="3147514"/>
            <a:ext cx="6641305" cy="57341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485639-D180-95F9-342C-46290E13E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922970-6533-ACAD-307F-BA62844752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81A4F-52D8-DADD-B793-9131204C5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CC8694-D46A-B1DE-AC4F-635C09A499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0394" y="2168133"/>
            <a:ext cx="9370067" cy="955675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40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914400" indent="0">
              <a:buNone/>
              <a:defRPr sz="36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3pPr>
            <a:lvl4pPr marL="1371600" indent="0">
              <a:buNone/>
              <a:defRPr sz="32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4pPr>
            <a:lvl5pPr marL="1828800" indent="0">
              <a:buNone/>
              <a:defRPr sz="32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53789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42AB-3A03-7492-0812-D9B1D6AA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053F3-2CB5-8922-1A7B-7447345AE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7F778F-1DBD-5DDA-A85C-3AF2644B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661033"/>
            <a:ext cx="112867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1AE60A-ED8C-F2C2-5DF8-918A202B1D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8C083-405E-CF58-4CDF-3884812FE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2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52E7-7B57-F63F-67DD-5E7B9952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BFE7A-D75E-7F67-BB69-8C95AE6D49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7DD7BDC-102E-D325-2931-A17355E58B2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6764" y="1608782"/>
            <a:ext cx="55782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325F32-E26C-F83E-00F4-25A6C366B8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608782"/>
            <a:ext cx="55782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03EE06-040C-5831-02D3-5A585CC4502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</p:spTree>
    <p:extLst>
      <p:ext uri="{BB962C8B-B14F-4D97-AF65-F5344CB8AC3E}">
        <p14:creationId xmlns:p14="http://schemas.microsoft.com/office/powerpoint/2010/main" val="2140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7593-9051-AB85-9A82-BCAD51D6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8" y="350161"/>
            <a:ext cx="3446611" cy="818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4459-3455-CF98-86F5-81208FCED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361244"/>
            <a:ext cx="7390674" cy="56077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507A2-B63E-9231-4C2F-3CE8EA380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15216-7E84-E473-7282-7F5989594D0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0974A5D-A3F1-BA87-692A-FA30F68A5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429" y="1323703"/>
            <a:ext cx="3509509" cy="43373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47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570C31-E412-50A1-CEA3-32395829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686" y="47405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283B6-0910-67A8-BA13-6B4EC96C2D05}"/>
              </a:ext>
            </a:extLst>
          </p:cNvPr>
          <p:cNvCxnSpPr>
            <a:cxnSpLocks/>
          </p:cNvCxnSpPr>
          <p:nvPr userDrawn="1"/>
        </p:nvCxnSpPr>
        <p:spPr>
          <a:xfrm>
            <a:off x="394613" y="454813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BF4B9D4-1706-A761-9A10-72D8E6B52C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371864" y="47278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A73AF3-9689-AC41-8015-62C29E76F4C3}"/>
              </a:ext>
            </a:extLst>
          </p:cNvPr>
          <p:cNvCxnSpPr>
            <a:cxnSpLocks/>
          </p:cNvCxnSpPr>
          <p:nvPr userDrawn="1"/>
        </p:nvCxnSpPr>
        <p:spPr>
          <a:xfrm>
            <a:off x="3358791" y="454772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35625C-7C10-83E4-F941-2479CFF1EB9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361686" y="47278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602250-5CBC-DC2A-18EE-9B342C4279C8}"/>
              </a:ext>
            </a:extLst>
          </p:cNvPr>
          <p:cNvCxnSpPr>
            <a:cxnSpLocks/>
          </p:cNvCxnSpPr>
          <p:nvPr userDrawn="1"/>
        </p:nvCxnSpPr>
        <p:spPr>
          <a:xfrm>
            <a:off x="6348613" y="454772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AE58253-6EB8-EFB8-DC94-A314965E67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78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774E0CF0-ACC2-BA56-96B3-F6168849F5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11689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27282F7-49D6-55B8-892F-0AB741CA5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4944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DDD9095-583D-A95B-73C2-6223C1A0B5F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304742" y="4727820"/>
            <a:ext cx="2325243" cy="39589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25C521-3858-AE5B-E7CD-36C26F14A618}"/>
              </a:ext>
            </a:extLst>
          </p:cNvPr>
          <p:cNvCxnSpPr>
            <a:cxnSpLocks/>
          </p:cNvCxnSpPr>
          <p:nvPr userDrawn="1"/>
        </p:nvCxnSpPr>
        <p:spPr>
          <a:xfrm>
            <a:off x="9291669" y="4547728"/>
            <a:ext cx="2337226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7CE6DB16-BEA4-6CD4-012A-A990D98E847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98000" y="1872510"/>
            <a:ext cx="2000250" cy="200025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BC2238C8-0CBD-3D1C-B584-9326D3D98F2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A546E-247C-3D6A-5C10-E2EDF670512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07B383-0B4C-F2AA-C3CD-B01F2C62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CED5AD6-A791-8241-8C0D-F35538E3425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07686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03D33-0311-A652-64B6-DEA4283D4AB7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3370218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1345052-7E84-8901-0277-3C5C6CC94709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6342018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8143673-9205-1FC7-6B6C-CD3A79F77D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9296400" y="4125686"/>
            <a:ext cx="2325243" cy="395890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51194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CCB0C4-FD95-0426-8870-FF336068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76982"/>
            <a:ext cx="11329851" cy="10272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944441-9983-A4A2-AD83-72CC4B7B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822" y="3392616"/>
            <a:ext cx="5040704" cy="25616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6B71D5E-72BF-5BDD-D265-C0103018C98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768119" y="3392616"/>
            <a:ext cx="5040704" cy="25616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F2B3E38-D4C2-4E7B-A586-5285F66C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BC8CCD-603A-2D8B-4107-80719E505FBF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91822" y="2858384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A1176-CAA6-69A0-4B0C-9000CAB8F1F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760932" y="2858384"/>
            <a:ext cx="2878667" cy="37360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7935C2C-B957-2A96-5838-C6D31C24289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92911" y="6372688"/>
            <a:ext cx="5450914" cy="32995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More Than Software™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89C68B-1F47-E2A0-8842-829BDE33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9E46B9-90FC-A86E-561C-865828FC8B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763" y="28448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CED5C8-C5FF-1F6B-0CA6-6AF8DAAA5D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8400" y="2844800"/>
            <a:ext cx="406400" cy="406400"/>
          </a:xfrm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1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D5747-8787-2C9F-8638-CDF9F06A56D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10392" y="6231707"/>
            <a:ext cx="12216384" cy="6782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EF3DA-9FF7-E383-C104-7FD39AFB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65126"/>
            <a:ext cx="11286744" cy="81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642C6-EEC2-C7C2-B129-A91B337BC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661033"/>
            <a:ext cx="112867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5AB65-A509-02E7-6D11-D95D34D99723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 r="68687" b="-7691"/>
          <a:stretch/>
        </p:blipFill>
        <p:spPr>
          <a:xfrm>
            <a:off x="365968" y="6355369"/>
            <a:ext cx="1809061" cy="38278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930312-7BC3-8705-7E99-889A41D6F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7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977600E-A3A8-F147-8E81-1B507E43A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05" r:id="rId2"/>
    <p:sldLayoutId id="2147483706" r:id="rId3"/>
    <p:sldLayoutId id="2147483697" r:id="rId4"/>
    <p:sldLayoutId id="2147483711" r:id="rId5"/>
    <p:sldLayoutId id="2147483712" r:id="rId6"/>
    <p:sldLayoutId id="2147483679" r:id="rId7"/>
    <p:sldLayoutId id="2147483699" r:id="rId8"/>
    <p:sldLayoutId id="2147483700" r:id="rId9"/>
    <p:sldLayoutId id="2147483707" r:id="rId10"/>
    <p:sldLayoutId id="2147483687" r:id="rId11"/>
    <p:sldLayoutId id="2147483708" r:id="rId12"/>
    <p:sldLayoutId id="2147483690" r:id="rId13"/>
    <p:sldLayoutId id="2147483709" r:id="rId14"/>
    <p:sldLayoutId id="2147483710" r:id="rId15"/>
    <p:sldLayoutId id="2147483696" r:id="rId16"/>
    <p:sldLayoutId id="2147483695" r:id="rId17"/>
    <p:sldLayoutId id="2147483694" r:id="rId18"/>
    <p:sldLayoutId id="2147483676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>
          <a:solidFill>
            <a:schemeClr val="accent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-"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&gt;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BD28-4BB2-7C69-EF2F-5FA61B713CF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AmpliFund Workflow Enhancements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74651-8EC7-F1A7-9B6A-067166135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067" y="3875776"/>
            <a:ext cx="5450914" cy="20983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1C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Seeker</a:t>
            </a:r>
          </a:p>
          <a:p>
            <a:endParaRPr lang="en-US" b="1" dirty="0"/>
          </a:p>
          <a:p>
            <a:r>
              <a:rPr lang="en-US" b="1" dirty="0"/>
              <a:t>May 19,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E5BC5-CDB7-79BF-45B3-3D43590D8EC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45920" y="6356350"/>
            <a:ext cx="5450914" cy="32995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F952F-E840-23F1-E8ED-DEE74F1B2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4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255FDA-3D53-DD7F-AD34-8A9AA660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D6787-0888-BD0F-291A-B34F33948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3A40E2-A483-AA91-FDF3-F411121B1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on </a:t>
            </a:r>
            <a:r>
              <a:rPr lang="en-US" b="1" u="sng" dirty="0" err="1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ZenDesk</a:t>
            </a:r>
            <a:r>
              <a:rPr lang="en-US" b="1" u="sng" dirty="0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later this week:</a:t>
            </a:r>
          </a:p>
          <a:p>
            <a:r>
              <a:rPr lang="en-US" dirty="0"/>
              <a:t>Today’s recording</a:t>
            </a:r>
          </a:p>
          <a:p>
            <a:r>
              <a:rPr lang="en-US" dirty="0"/>
              <a:t>Supplemental documentation, including a guide and FAQ sheet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Training: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61C3AE"/>
                </a:solidFill>
              </a:rPr>
              <a:t>New Payment Request Workflow – Build with Me Session:</a:t>
            </a:r>
          </a:p>
          <a:p>
            <a:r>
              <a:rPr lang="en-US" dirty="0"/>
              <a:t>Join us to build your Workflow in real time</a:t>
            </a:r>
          </a:p>
          <a:p>
            <a:r>
              <a:rPr lang="en-US" dirty="0"/>
              <a:t>Wednesday, June 4 @ 1-2pm ET</a:t>
            </a:r>
          </a:p>
          <a:p>
            <a:r>
              <a:rPr lang="en-US" dirty="0"/>
              <a:t>Register on </a:t>
            </a:r>
            <a:r>
              <a:rPr lang="en-US" dirty="0" err="1"/>
              <a:t>ZenDesk</a:t>
            </a:r>
            <a:r>
              <a:rPr lang="en-US" dirty="0"/>
              <a:t> or through the Resource Center in AmpliFund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591F93-5371-74B4-2C71-B0239D489A4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Please contact your Customer Success Representative for any further questions.</a:t>
            </a:r>
          </a:p>
        </p:txBody>
      </p:sp>
    </p:spTree>
    <p:extLst>
      <p:ext uri="{BB962C8B-B14F-4D97-AF65-F5344CB8AC3E}">
        <p14:creationId xmlns:p14="http://schemas.microsoft.com/office/powerpoint/2010/main" val="2943636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4C5890-DD44-55C5-80B4-3C353CCA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194C6-8032-0C03-E239-A6A354A516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958FEC-79CE-67D9-BFD0-065E3D38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266826"/>
            <a:ext cx="11286744" cy="474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Agenda</a:t>
            </a:r>
            <a:endParaRPr lang="en-US" sz="1800" dirty="0">
              <a:solidFill>
                <a:schemeClr val="tx1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Highlights of Functionality</a:t>
            </a:r>
          </a:p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In-Product Demonstrations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How to Build a Workflow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How to Enroll Payment Requests in a Workflow</a:t>
            </a:r>
          </a:p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Question and Answer portion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2000" b="0" dirty="0">
              <a:solidFill>
                <a:schemeClr val="tx1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solidFill>
                  <a:srgbClr val="4B6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Format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ics are muted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 &amp; A Feature in Zoom available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Training recorded and to be shared on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ZenDesk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D58136-A8C0-1AB5-A2D1-469B6B4F1A6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8F4E0-9F63-A363-C5BF-95575BE8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17" r="27822" b="3148"/>
          <a:stretch/>
        </p:blipFill>
        <p:spPr>
          <a:xfrm>
            <a:off x="5231493" y="4765723"/>
            <a:ext cx="876300" cy="6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955BC74-66D1-C39A-4B34-32D343B8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C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7AB31-262A-45DB-6F1B-25135818F6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1558B1-D205-085E-8D06-B2941B91133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ECF88E0-68C0-B682-8791-C1658979A9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429" y="1323703"/>
            <a:ext cx="4928141" cy="474458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The new workflow engine has been created as a new sub-menu: </a:t>
            </a:r>
            <a:r>
              <a:rPr lang="en-US" sz="1800" b="1" kern="100" dirty="0">
                <a:latin typeface="Poppins"/>
                <a:ea typeface="Aptos" panose="020B0004020202020204" pitchFamily="34" charset="0"/>
                <a:cs typeface="Poppins"/>
              </a:rPr>
              <a:t>Workflow</a:t>
            </a: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. Previous sub-menu has been renamed </a:t>
            </a:r>
            <a:r>
              <a:rPr lang="en-US" sz="1800" i="1" kern="100" dirty="0">
                <a:latin typeface="Poppins"/>
                <a:ea typeface="Aptos" panose="020B0004020202020204" pitchFamily="34" charset="0"/>
                <a:cs typeface="Poppins"/>
              </a:rPr>
              <a:t>Workflow Classic</a:t>
            </a: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Payment Requests can be enrolled and routed through a Workflow for review.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Workflow Queues have been removed.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Ability to assign default assignees by user, role (such as Manager or Additional user) and department.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kern="100" dirty="0">
                <a:latin typeface="Poppins"/>
                <a:ea typeface="Aptos" panose="020B0004020202020204" pitchFamily="34" charset="0"/>
                <a:cs typeface="Poppins"/>
              </a:rPr>
              <a:t>Payment Requests can be Approved or Rejected through Workflow Automation.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kern="100" dirty="0">
              <a:effectLst/>
              <a:highlight>
                <a:srgbClr val="FFFF00"/>
              </a:highlight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4B6B9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DD3E1-1CA9-87E0-681F-19023E7C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30" y="622617"/>
            <a:ext cx="2291149" cy="140832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63500" dist="63500" dir="3000000" algn="tl" rotWithShape="0">
              <a:srgbClr val="4B6B9B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DF053-1287-A3F8-DDD2-56AEE77FF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512" y="3484978"/>
            <a:ext cx="6391564" cy="2270277"/>
          </a:xfrm>
          <a:prstGeom prst="rect">
            <a:avLst/>
          </a:prstGeom>
          <a:ln w="15875">
            <a:solidFill>
              <a:srgbClr val="4B6B9B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574791F-C4ED-B2A7-CF2B-6217DDDBC335}"/>
              </a:ext>
            </a:extLst>
          </p:cNvPr>
          <p:cNvGrpSpPr/>
          <p:nvPr/>
        </p:nvGrpSpPr>
        <p:grpSpPr>
          <a:xfrm>
            <a:off x="7433981" y="3484978"/>
            <a:ext cx="987997" cy="816237"/>
            <a:chOff x="218190" y="752634"/>
            <a:chExt cx="987997" cy="816237"/>
          </a:xfrm>
        </p:grpSpPr>
        <p:sp>
          <p:nvSpPr>
            <p:cNvPr id="12" name="Explosion: 8 Points 11">
              <a:extLst>
                <a:ext uri="{FF2B5EF4-FFF2-40B4-BE49-F238E27FC236}">
                  <a16:creationId xmlns:a16="http://schemas.microsoft.com/office/drawing/2014/main" id="{7B3A20D2-A0F1-DE50-2821-1507D2ECDDD7}"/>
                </a:ext>
              </a:extLst>
            </p:cNvPr>
            <p:cNvSpPr/>
            <p:nvPr/>
          </p:nvSpPr>
          <p:spPr>
            <a:xfrm>
              <a:off x="218190" y="752634"/>
              <a:ext cx="987997" cy="816237"/>
            </a:xfrm>
            <a:prstGeom prst="irregularSeal1">
              <a:avLst/>
            </a:prstGeom>
            <a:solidFill>
              <a:srgbClr val="4B6B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94F982-F0D9-2352-D1C3-FD4DFB5061FB}"/>
                </a:ext>
              </a:extLst>
            </p:cNvPr>
            <p:cNvSpPr txBox="1"/>
            <p:nvPr/>
          </p:nvSpPr>
          <p:spPr>
            <a:xfrm>
              <a:off x="360955" y="962633"/>
              <a:ext cx="712576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New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1" descr="A blue and green logo&#10;&#10;AI-generated content may be incorrect.">
            <a:extLst>
              <a:ext uri="{FF2B5EF4-FFF2-40B4-BE49-F238E27FC236}">
                <a16:creationId xmlns:a16="http://schemas.microsoft.com/office/drawing/2014/main" id="{E5AD4E41-00C3-2FC3-E00A-52DC30A5C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54" y="376298"/>
            <a:ext cx="612204" cy="579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A50AD5-B49B-B08C-C938-CD139F3527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1888"/>
          <a:stretch/>
        </p:blipFill>
        <p:spPr>
          <a:xfrm>
            <a:off x="8534534" y="759269"/>
            <a:ext cx="2934001" cy="2270275"/>
          </a:xfrm>
          <a:prstGeom prst="rect">
            <a:avLst/>
          </a:prstGeom>
          <a:ln w="15875">
            <a:solidFill>
              <a:srgbClr val="4B6B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B2E4004-FE1A-3F7A-2BCF-704242199FC6}"/>
              </a:ext>
            </a:extLst>
          </p:cNvPr>
          <p:cNvGrpSpPr/>
          <p:nvPr/>
        </p:nvGrpSpPr>
        <p:grpSpPr>
          <a:xfrm>
            <a:off x="10397557" y="599043"/>
            <a:ext cx="1153377" cy="503702"/>
            <a:chOff x="5173318" y="2767787"/>
            <a:chExt cx="1153377" cy="5037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03E33-277A-13BC-A656-B98B36DF265A}"/>
                </a:ext>
              </a:extLst>
            </p:cNvPr>
            <p:cNvSpPr/>
            <p:nvPr/>
          </p:nvSpPr>
          <p:spPr>
            <a:xfrm>
              <a:off x="5177381" y="2767787"/>
              <a:ext cx="1149314" cy="503702"/>
            </a:xfrm>
            <a:prstGeom prst="ellipse">
              <a:avLst/>
            </a:prstGeom>
            <a:solidFill>
              <a:srgbClr val="61C3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35F8D5-AFC0-94BC-60A2-25BEC3BA0914}"/>
                </a:ext>
              </a:extLst>
            </p:cNvPr>
            <p:cNvSpPr txBox="1"/>
            <p:nvPr/>
          </p:nvSpPr>
          <p:spPr>
            <a:xfrm>
              <a:off x="5173318" y="2850361"/>
              <a:ext cx="112108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Classic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5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1F583C9-9E1C-4E6C-3CAB-3DC54147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714F8-B1B6-A152-EB51-EE1197F0E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FF440F-A99D-1858-9371-21445E6F624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1614FC-878F-70B1-3458-6B69A8A9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1" t="4678"/>
          <a:stretch/>
        </p:blipFill>
        <p:spPr>
          <a:xfrm>
            <a:off x="475065" y="528989"/>
            <a:ext cx="4360185" cy="560159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090270-6204-B9B5-9A81-1BFB96FB41EB}"/>
              </a:ext>
            </a:extLst>
          </p:cNvPr>
          <p:cNvSpPr/>
          <p:nvPr/>
        </p:nvSpPr>
        <p:spPr>
          <a:xfrm>
            <a:off x="593765" y="616190"/>
            <a:ext cx="802182" cy="12643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2702C4-C51B-920B-D8E8-31C1A4662A01}"/>
              </a:ext>
            </a:extLst>
          </p:cNvPr>
          <p:cNvSpPr/>
          <p:nvPr/>
        </p:nvSpPr>
        <p:spPr>
          <a:xfrm>
            <a:off x="570457" y="2140653"/>
            <a:ext cx="738194" cy="1057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A5B368-F70C-35D1-2FD4-BC6497714F78}"/>
              </a:ext>
            </a:extLst>
          </p:cNvPr>
          <p:cNvSpPr/>
          <p:nvPr/>
        </p:nvSpPr>
        <p:spPr>
          <a:xfrm>
            <a:off x="587502" y="2811526"/>
            <a:ext cx="506972" cy="1057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9E7FD8-80F9-EB19-C537-1740D12EBE1D}"/>
              </a:ext>
            </a:extLst>
          </p:cNvPr>
          <p:cNvSpPr/>
          <p:nvPr/>
        </p:nvSpPr>
        <p:spPr>
          <a:xfrm>
            <a:off x="587502" y="4200903"/>
            <a:ext cx="896775" cy="16917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4FA74-B11E-2EC3-8422-CBB77988B0A9}"/>
              </a:ext>
            </a:extLst>
          </p:cNvPr>
          <p:cNvSpPr/>
          <p:nvPr/>
        </p:nvSpPr>
        <p:spPr>
          <a:xfrm>
            <a:off x="604178" y="5402162"/>
            <a:ext cx="706199" cy="12348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B057EF67-25BA-81F9-67DC-23E39AD1B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2102117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28" name="AutoShape 6">
            <a:extLst>
              <a:ext uri="{FF2B5EF4-FFF2-40B4-BE49-F238E27FC236}">
                <a16:creationId xmlns:a16="http://schemas.microsoft.com/office/drawing/2014/main" id="{8C0B6B04-69DC-996D-E4AC-A503AD9A2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814168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29" name="AutoShape 6">
            <a:extLst>
              <a:ext uri="{FF2B5EF4-FFF2-40B4-BE49-F238E27FC236}">
                <a16:creationId xmlns:a16="http://schemas.microsoft.com/office/drawing/2014/main" id="{C0A2C8F8-16A4-14BA-83FD-89631CF45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2800778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92147AE9-72A5-BDFB-FE64-534D887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4161904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31" name="AutoShape 6">
            <a:extLst>
              <a:ext uri="{FF2B5EF4-FFF2-40B4-BE49-F238E27FC236}">
                <a16:creationId xmlns:a16="http://schemas.microsoft.com/office/drawing/2014/main" id="{F0927434-6E45-5F33-A595-0CEAD674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287" y="5342803"/>
            <a:ext cx="1312720" cy="182841"/>
          </a:xfrm>
          <a:prstGeom prst="rightArrow">
            <a:avLst>
              <a:gd name="adj1" fmla="val 50000"/>
              <a:gd name="adj2" fmla="val 37189"/>
            </a:avLst>
          </a:prstGeom>
          <a:solidFill>
            <a:srgbClr val="61C3AE"/>
          </a:solidFill>
          <a:ln w="12700">
            <a:solidFill>
              <a:srgbClr val="61C3AE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/>
          <a:p>
            <a:endParaRPr lang="en-US" sz="204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585CB2-7571-2231-9742-C4E313CBBA13}"/>
              </a:ext>
            </a:extLst>
          </p:cNvPr>
          <p:cNvSpPr txBox="1"/>
          <p:nvPr/>
        </p:nvSpPr>
        <p:spPr>
          <a:xfrm>
            <a:off x="5561556" y="733730"/>
            <a:ext cx="54547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Name and Description of our Action.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4C67DA-473D-2059-A1DA-09F90CF7BCC6}"/>
              </a:ext>
            </a:extLst>
          </p:cNvPr>
          <p:cNvSpPr txBox="1"/>
          <p:nvPr/>
        </p:nvSpPr>
        <p:spPr>
          <a:xfrm>
            <a:off x="5561555" y="1980125"/>
            <a:ext cx="61553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Set up the Status Change for your Object/Payment Request.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AF7455-C4B9-A8A5-E5DA-C55FF3AB0255}"/>
              </a:ext>
            </a:extLst>
          </p:cNvPr>
          <p:cNvSpPr txBox="1"/>
          <p:nvPr/>
        </p:nvSpPr>
        <p:spPr>
          <a:xfrm>
            <a:off x="5561555" y="2673450"/>
            <a:ext cx="604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Build the Routing Steps and Actions. 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C03327-1117-A0B6-6824-3B5EAF0C48EE}"/>
              </a:ext>
            </a:extLst>
          </p:cNvPr>
          <p:cNvSpPr txBox="1"/>
          <p:nvPr/>
        </p:nvSpPr>
        <p:spPr>
          <a:xfrm>
            <a:off x="5548546" y="4027871"/>
            <a:ext cx="61862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Select Assignees by User, Record Roles, and Departments.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FB5610-0C83-9BBB-E786-45D67C50FD36}"/>
              </a:ext>
            </a:extLst>
          </p:cNvPr>
          <p:cNvSpPr txBox="1"/>
          <p:nvPr/>
        </p:nvSpPr>
        <p:spPr>
          <a:xfrm>
            <a:off x="5548545" y="5220811"/>
            <a:ext cx="59155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Optional – Set up Inactivity Notifications for certain users.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8C112-D60B-649A-0ED4-22BBACE8D0A3}"/>
              </a:ext>
            </a:extLst>
          </p:cNvPr>
          <p:cNvSpPr txBox="1"/>
          <p:nvPr/>
        </p:nvSpPr>
        <p:spPr>
          <a:xfrm>
            <a:off x="475065" y="50035"/>
            <a:ext cx="6106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Building a Workflow</a:t>
            </a:r>
          </a:p>
        </p:txBody>
      </p:sp>
    </p:spTree>
    <p:extLst>
      <p:ext uri="{BB962C8B-B14F-4D97-AF65-F5344CB8AC3E}">
        <p14:creationId xmlns:p14="http://schemas.microsoft.com/office/powerpoint/2010/main" val="17639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137C-BB07-EA65-4D86-AC4FE44E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3416E-B740-1E09-9C43-AA13EDEE0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5A61B-4BF4-714F-6921-2180CB92A35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A126872-DF74-CE2C-CDF2-2922C3D94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056" y="1315726"/>
            <a:ext cx="8020790" cy="366267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17A8DF-4A2F-B8B8-09AB-59FAF15C53E1}"/>
              </a:ext>
            </a:extLst>
          </p:cNvPr>
          <p:cNvSpPr/>
          <p:nvPr/>
        </p:nvSpPr>
        <p:spPr>
          <a:xfrm>
            <a:off x="4499047" y="2152655"/>
            <a:ext cx="673455" cy="12652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F311E6-FE67-18D0-7701-4783D5F696AA}"/>
              </a:ext>
            </a:extLst>
          </p:cNvPr>
          <p:cNvSpPr/>
          <p:nvPr/>
        </p:nvSpPr>
        <p:spPr>
          <a:xfrm>
            <a:off x="3191172" y="2152655"/>
            <a:ext cx="541491" cy="12652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730EB-5ED7-EC69-6D8A-DD871796FB8D}"/>
              </a:ext>
            </a:extLst>
          </p:cNvPr>
          <p:cNvSpPr/>
          <p:nvPr/>
        </p:nvSpPr>
        <p:spPr>
          <a:xfrm>
            <a:off x="1883297" y="2152654"/>
            <a:ext cx="600596" cy="12652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F1117-5710-541A-6B9C-86BD978F37DE}"/>
              </a:ext>
            </a:extLst>
          </p:cNvPr>
          <p:cNvSpPr/>
          <p:nvPr/>
        </p:nvSpPr>
        <p:spPr>
          <a:xfrm>
            <a:off x="5825254" y="2125357"/>
            <a:ext cx="964507" cy="1538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5C60C-6159-8836-1BB5-8AAEBEE7D714}"/>
              </a:ext>
            </a:extLst>
          </p:cNvPr>
          <p:cNvSpPr/>
          <p:nvPr/>
        </p:nvSpPr>
        <p:spPr>
          <a:xfrm>
            <a:off x="7099283" y="2139005"/>
            <a:ext cx="964507" cy="1538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2F41C-F643-D5BC-3F85-4BEFCD82AA12}"/>
              </a:ext>
            </a:extLst>
          </p:cNvPr>
          <p:cNvSpPr/>
          <p:nvPr/>
        </p:nvSpPr>
        <p:spPr>
          <a:xfrm>
            <a:off x="5657222" y="2723103"/>
            <a:ext cx="1034980" cy="21503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8C0C649-7C8C-4DC0-F29C-4F8C50CA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Enrolling in a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1172E-8FBE-4C62-8A89-E83949EDE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E33044-B7DF-95C3-CCA1-60BF56A50E6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8A8250-E5D7-928B-57C2-33644EC3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03"/>
          <a:stretch/>
        </p:blipFill>
        <p:spPr>
          <a:xfrm>
            <a:off x="631496" y="1183342"/>
            <a:ext cx="10872542" cy="2323533"/>
          </a:xfrm>
          <a:prstGeom prst="rect">
            <a:avLst/>
          </a:prstGeom>
          <a:solidFill>
            <a:schemeClr val="bg1"/>
          </a:solidFill>
          <a:ln w="15875">
            <a:solidFill>
              <a:srgbClr val="4B6B9B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45ADF5-D2D2-6BFA-786D-B8B234EB6A53}"/>
              </a:ext>
            </a:extLst>
          </p:cNvPr>
          <p:cNvSpPr/>
          <p:nvPr/>
        </p:nvSpPr>
        <p:spPr>
          <a:xfrm>
            <a:off x="8934409" y="2448493"/>
            <a:ext cx="2569629" cy="103828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407137-A1B4-7F08-AA18-CE0862161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260" y="2919928"/>
            <a:ext cx="4702600" cy="3202578"/>
          </a:xfrm>
          <a:prstGeom prst="rect">
            <a:avLst/>
          </a:prstGeom>
          <a:ln w="15875">
            <a:solidFill>
              <a:srgbClr val="4B6B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3BBE07-797C-759A-6A6D-8FC589C09FE3}"/>
              </a:ext>
            </a:extLst>
          </p:cNvPr>
          <p:cNvSpPr/>
          <p:nvPr/>
        </p:nvSpPr>
        <p:spPr>
          <a:xfrm>
            <a:off x="9715140" y="4300915"/>
            <a:ext cx="1535283" cy="8403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0BB0F1-47AD-CC7B-6627-2490E143F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381" y="3043474"/>
            <a:ext cx="571241" cy="1927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59350D-4FA3-9215-0ACB-F4804629281F}"/>
              </a:ext>
            </a:extLst>
          </p:cNvPr>
          <p:cNvSpPr/>
          <p:nvPr/>
        </p:nvSpPr>
        <p:spPr>
          <a:xfrm>
            <a:off x="8999430" y="2644854"/>
            <a:ext cx="2496657" cy="8339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AF2E-AC2A-0D4D-6FA2-A0F75E41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with Enrolled Payment Requests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CD673-E284-DDCD-4F16-FA56D257F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A64EBF-7BC1-99D2-E722-0A8CB3B19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835" y="1278970"/>
            <a:ext cx="10911765" cy="2415938"/>
          </a:xfrm>
          <a:ln w="15875">
            <a:solidFill>
              <a:srgbClr val="4B6B9B"/>
            </a:solidFill>
          </a:ln>
          <a:effectLst>
            <a:outerShdw blurRad="63500" dist="635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693EE-E7E5-07EC-9F59-196F83EAAF8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EFBA2D-EC51-1C8F-BFD3-2025298FAEAC}"/>
              </a:ext>
            </a:extLst>
          </p:cNvPr>
          <p:cNvSpPr/>
          <p:nvPr/>
        </p:nvSpPr>
        <p:spPr>
          <a:xfrm>
            <a:off x="628800" y="2886635"/>
            <a:ext cx="10729483" cy="79034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67234-0C72-256B-1D75-68631E23294E}"/>
              </a:ext>
            </a:extLst>
          </p:cNvPr>
          <p:cNvSpPr/>
          <p:nvPr/>
        </p:nvSpPr>
        <p:spPr>
          <a:xfrm>
            <a:off x="8385690" y="1905006"/>
            <a:ext cx="1466522" cy="88600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790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32517-FDC2-FF6C-BD78-DE8F8B6AA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39" y="3147514"/>
            <a:ext cx="9080116" cy="5866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9482E-9C3B-AE6D-363B-B68C875C3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5F7EA-9853-103D-3EEF-6EB60B1D9D8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5892E-8A0C-6C99-F4BD-6A1EFCF6B1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In-Product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551507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F37E1-814C-15E1-AF15-A37D5BBA36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77600E-A3A8-F147-8E81-1B507E43AF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56F495-7EF7-4842-7FE0-7657B17ACD3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05AA33-AD46-0A1D-C914-4CD0D12E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Future Releases within Workflow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11C8A3-2749-0949-0B7C-844D100703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46" y="1201330"/>
            <a:ext cx="6489654" cy="1051101"/>
          </a:xfrm>
        </p:spPr>
        <p:txBody>
          <a:bodyPr/>
          <a:lstStyle/>
          <a:p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Activity &gt; Workflow Actions</a:t>
            </a:r>
          </a:p>
          <a:p>
            <a:pPr lvl="1"/>
            <a:r>
              <a:rPr lang="en-US" sz="1600" dirty="0"/>
              <a:t>Available 5/30</a:t>
            </a:r>
          </a:p>
          <a:p>
            <a:pPr lvl="1"/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9B3A58-A4F7-9A8E-0C41-47AC226C8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46" y="2405751"/>
            <a:ext cx="6489654" cy="1051101"/>
          </a:xfrm>
        </p:spPr>
        <p:txBody>
          <a:bodyPr/>
          <a:lstStyle/>
          <a:p>
            <a:r>
              <a:rPr lang="en-US" sz="1800" dirty="0"/>
              <a:t>Additional Objects to enroll, including Amendments, Payment Authorizations, and Grants</a:t>
            </a:r>
          </a:p>
          <a:p>
            <a:pPr lvl="1"/>
            <a:r>
              <a:rPr lang="en-US" sz="1600" dirty="0"/>
              <a:t>Available 6/30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D05ADD-5295-B7B9-C6F8-ED7073E8D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46" y="3622770"/>
            <a:ext cx="6489654" cy="1051101"/>
          </a:xfrm>
        </p:spPr>
        <p:txBody>
          <a:bodyPr/>
          <a:lstStyle/>
          <a:p>
            <a:r>
              <a:rPr lang="en-U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Reporting Categories </a:t>
            </a:r>
          </a:p>
          <a:p>
            <a:pPr lvl="1"/>
            <a:r>
              <a:rPr lang="en-US" sz="1600" dirty="0"/>
              <a:t>Available 6/30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BB7BF3-F034-51FE-7AC2-C63FB7A95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546" y="4844604"/>
            <a:ext cx="6489654" cy="1051101"/>
          </a:xfrm>
        </p:spPr>
        <p:txBody>
          <a:bodyPr/>
          <a:lstStyle/>
          <a:p>
            <a:r>
              <a:rPr lang="en-US" sz="1800" dirty="0"/>
              <a:t>Required Field Validation</a:t>
            </a:r>
          </a:p>
          <a:p>
            <a:pPr lvl="1"/>
            <a:r>
              <a:rPr lang="en-US" sz="1600" dirty="0"/>
              <a:t>By 7/4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0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82238"/>
      </a:dk1>
      <a:lt1>
        <a:srgbClr val="FEFFFF"/>
      </a:lt1>
      <a:dk2>
        <a:srgbClr val="182238"/>
      </a:dk2>
      <a:lt2>
        <a:srgbClr val="E8E8E8"/>
      </a:lt2>
      <a:accent1>
        <a:srgbClr val="0DAB90"/>
      </a:accent1>
      <a:accent2>
        <a:srgbClr val="31499C"/>
      </a:accent2>
      <a:accent3>
        <a:srgbClr val="FA7F69"/>
      </a:accent3>
      <a:accent4>
        <a:srgbClr val="89CBF0"/>
      </a:accent4>
      <a:accent5>
        <a:srgbClr val="64C07E"/>
      </a:accent5>
      <a:accent6>
        <a:srgbClr val="FDE5E1"/>
      </a:accent6>
      <a:hlink>
        <a:srgbClr val="BBE6DD"/>
      </a:hlink>
      <a:folHlink>
        <a:srgbClr val="D47B6B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 w="285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3C580A1A85346B6D5FC00F0C8C57F" ma:contentTypeVersion="24" ma:contentTypeDescription="Create a new document." ma:contentTypeScope="" ma:versionID="d85677142f208b156b9d5f7c30e23a1d">
  <xsd:schema xmlns:xsd="http://www.w3.org/2001/XMLSchema" xmlns:xs="http://www.w3.org/2001/XMLSchema" xmlns:p="http://schemas.microsoft.com/office/2006/metadata/properties" xmlns:ns2="15f2d29a-783a-455a-b8a8-1f2fa8c5e7d6" xmlns:ns3="83fd7b6e-5f23-487e-aad6-cb3ca280b681" targetNamespace="http://schemas.microsoft.com/office/2006/metadata/properties" ma:root="true" ma:fieldsID="105e59dcd893a0ab230cecbac3110a1d" ns2:_="" ns3:_="">
    <xsd:import namespace="15f2d29a-783a-455a-b8a8-1f2fa8c5e7d6"/>
    <xsd:import namespace="83fd7b6e-5f23-487e-aad6-cb3ca280b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ddressesDeficiencyNumber" minOccurs="0"/>
                <xsd:element ref="ns2:Notes" minOccurs="0"/>
                <xsd:element ref="ns2:MediaServiceObjectDetectorVersions" minOccurs="0"/>
                <xsd:element ref="ns2:Topic" minOccurs="0"/>
                <xsd:element ref="ns2:MktgType" minOccurs="0"/>
                <xsd:element ref="ns2:MediaServiceSearchProperties" minOccurs="0"/>
                <xsd:element ref="ns2:_Flow_SignoffStatus" minOccurs="0"/>
                <xsd:element ref="ns2:File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2d29a-783a-455a-b8a8-1f2fa8c5e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cf8c24-38e8-4674-a2fb-c8c4aaf72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ddressesDeficiencyNumber" ma:index="27" nillable="true" ma:displayName="Addresses Deficiency Number" ma:format="Dropdown" ma:internalName="AddressesDeficiencyNumber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opic" ma:index="30" nillable="true" ma:displayName="Topic" ma:format="Dropdown" ma:internalName="Topic">
      <xsd:simpleType>
        <xsd:restriction base="dms:Choice">
          <xsd:enumeration value="Award Closeout"/>
          <xsd:enumeration value="Buyers Journey"/>
          <xsd:enumeration value="Capacity"/>
          <xsd:enumeration value="Centralization"/>
          <xsd:enumeration value="Compliance"/>
          <xsd:enumeration value="Equity"/>
          <xsd:enumeration value="Finance"/>
          <xsd:enumeration value="Funding"/>
          <xsd:enumeration value="Grant Management"/>
          <xsd:enumeration value="Grant Writing"/>
          <xsd:enumeration value="Internal Controls"/>
          <xsd:enumeration value="Process"/>
          <xsd:enumeration value="Product"/>
          <xsd:enumeration value="Reporting"/>
          <xsd:enumeration value="Risk Assessment"/>
          <xsd:enumeration value="Subrecipient Monitoring"/>
        </xsd:restriction>
      </xsd:simpleType>
    </xsd:element>
    <xsd:element name="MktgType" ma:index="31" nillable="true" ma:displayName="Mktg Type" ma:format="Dropdown" ma:internalName="MktgType">
      <xsd:simpleType>
        <xsd:restriction base="dms:Choice">
          <xsd:enumeration value="Buyers Guide"/>
          <xsd:enumeration value="Case Study"/>
          <xsd:enumeration value="Checklist"/>
          <xsd:enumeration value="Explainer"/>
          <xsd:enumeration value="Guide"/>
          <xsd:enumeration value="Infographic"/>
          <xsd:enumeration value="One Pager/Sheet"/>
          <xsd:enumeration value="Template"/>
          <xsd:enumeration value="Tool"/>
          <xsd:enumeration value="Toolkit"/>
        </xsd:restriction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3" nillable="true" ma:displayName="Sign-off status" ma:internalName="Sign_x002d_off_x0020_status">
      <xsd:simpleType>
        <xsd:restriction base="dms:Text"/>
      </xsd:simpleType>
    </xsd:element>
    <xsd:element name="FileInformation" ma:index="34" nillable="true" ma:displayName="File Information" ma:format="Dropdown" ma:internalName="FileInforma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d7b6e-5f23-487e-aad6-cb3ca280b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1eb8c3d6-f22f-40d2-9ae6-2248fa7fcd5e}" ma:internalName="TaxCatchAll" ma:showField="CatchAllData" ma:web="83fd7b6e-5f23-487e-aad6-cb3ca280b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ktgType xmlns="15f2d29a-783a-455a-b8a8-1f2fa8c5e7d6" xsi:nil="true"/>
    <lcf76f155ced4ddcb4097134ff3c332f xmlns="15f2d29a-783a-455a-b8a8-1f2fa8c5e7d6">
      <Terms xmlns="http://schemas.microsoft.com/office/infopath/2007/PartnerControls"/>
    </lcf76f155ced4ddcb4097134ff3c332f>
    <TaxCatchAll xmlns="83fd7b6e-5f23-487e-aad6-cb3ca280b681" xsi:nil="true"/>
    <FileInformation xmlns="15f2d29a-783a-455a-b8a8-1f2fa8c5e7d6" xsi:nil="true"/>
    <AddressesDeficiencyNumber xmlns="15f2d29a-783a-455a-b8a8-1f2fa8c5e7d6" xsi:nil="true"/>
    <Notes xmlns="15f2d29a-783a-455a-b8a8-1f2fa8c5e7d6" xsi:nil="true"/>
    <Topic xmlns="15f2d29a-783a-455a-b8a8-1f2fa8c5e7d6" xsi:nil="true"/>
    <_Flow_SignoffStatus xmlns="15f2d29a-783a-455a-b8a8-1f2fa8c5e7d6" xsi:nil="true"/>
    <_dlc_DocId xmlns="83fd7b6e-5f23-487e-aad6-cb3ca280b681">46RQJNK23EVN-1337156804-91862</_dlc_DocId>
    <_dlc_DocIdUrl xmlns="83fd7b6e-5f23-487e-aad6-cb3ca280b681">
      <Url>https://streamlinksoftware.sharepoint.com/sites/StreamLinkSoftwareCloudDrive/_layouts/15/DocIdRedir.aspx?ID=46RQJNK23EVN-1337156804-91862</Url>
      <Description>46RQJNK23EVN-1337156804-91862</Description>
    </_dlc_DocIdUrl>
  </documentManagement>
</p:properties>
</file>

<file path=customXml/itemProps1.xml><?xml version="1.0" encoding="utf-8"?>
<ds:datastoreItem xmlns:ds="http://schemas.openxmlformats.org/officeDocument/2006/customXml" ds:itemID="{2BA76669-0ED5-480F-B691-188EEB329AA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7424BBE-7556-4BFF-8740-6279C4968F7E}">
  <ds:schemaRefs>
    <ds:schemaRef ds:uri="15f2d29a-783a-455a-b8a8-1f2fa8c5e7d6"/>
    <ds:schemaRef ds:uri="83fd7b6e-5f23-487e-aad6-cb3ca280b6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BEA923-40F4-460D-B6D1-45D4CE924A2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510E427-9C93-4E02-8F7D-794741270421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15f2d29a-783a-455a-b8a8-1f2fa8c5e7d6"/>
    <ds:schemaRef ds:uri="http://purl.org/dc/terms/"/>
    <ds:schemaRef ds:uri="http://schemas.microsoft.com/office/2006/documentManagement/types"/>
    <ds:schemaRef ds:uri="http://purl.org/dc/elements/1.1/"/>
    <ds:schemaRef ds:uri="83fd7b6e-5f23-487e-aad6-cb3ca280b68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8454</TotalTime>
  <Words>321</Words>
  <Application>Microsoft Office PowerPoint</Application>
  <PresentationFormat>Widescreen</PresentationFormat>
  <Paragraphs>74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AmpliFund Workflow Enhancements</vt:lpstr>
      <vt:lpstr>Welcome!</vt:lpstr>
      <vt:lpstr>Key Changes</vt:lpstr>
      <vt:lpstr>PowerPoint Presentation</vt:lpstr>
      <vt:lpstr>Actions Configuration</vt:lpstr>
      <vt:lpstr>Enrolling in a Workflow</vt:lpstr>
      <vt:lpstr>Actions with Enrolled Payment Requests</vt:lpstr>
      <vt:lpstr>PowerPoint Presentation</vt:lpstr>
      <vt:lpstr>Other Future Releases within Workflow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hello@heyvoogd.com</dc:creator>
  <cp:lastModifiedBy>Mary Beth Bennett</cp:lastModifiedBy>
  <cp:revision>4</cp:revision>
  <dcterms:created xsi:type="dcterms:W3CDTF">2024-08-30T18:35:44Z</dcterms:created>
  <dcterms:modified xsi:type="dcterms:W3CDTF">2025-05-22T16:10:51Z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0x010100FA03C580A1A85346B6D5FC00F0C8C57F</vt:lpwstr>
  </property>
  <property fmtid="{D5CDD505-2E9C-101B-9397-08002B2CF9AE}" pid="3" name="MediaServiceImageTags">
    <vt:lpwstr/>
  </property>
  <property fmtid="{D5CDD505-2E9C-101B-9397-08002B2CF9AE}" pid="4" name="_dlc_DocIdItemGuid">
    <vt:lpwstr>cd0aff48-f4c0-47ea-833e-43f7f6077026</vt:lpwstr>
  </property>
</Properties>
</file>