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9" r:id="rId6"/>
    <p:sldId id="268" r:id="rId7"/>
    <p:sldId id="287" r:id="rId8"/>
    <p:sldId id="266" r:id="rId9"/>
    <p:sldId id="269" r:id="rId10"/>
    <p:sldId id="271" r:id="rId11"/>
    <p:sldId id="288" r:id="rId12"/>
    <p:sldId id="262" r:id="rId13"/>
    <p:sldId id="260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rgbClr val="162238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A3C1554-B9C4-FA4B-865E-79898216C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024" y="1626782"/>
            <a:ext cx="2302626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64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5F5FA02-5065-BD44-8E5B-452ADDDDD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039C7-AFCA-B54C-AABE-24C58246EF5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99E9C-B093-FB40-8807-234A5A961059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D5A9F80-A2DD-744B-9665-C40D4EED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0DF6844B-63CC-534C-8A36-C0D4F3726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331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2268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644D489-EFD2-8C48-9103-04760BCFB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E9A9B-97C4-D24B-812C-1EA8ED485D36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CF634D-B827-4246-9CFD-6C6292567F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5285BFC-B8BC-9149-A95C-8A663E80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3347EF7-714C-E145-B1E1-D5139DDD7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7174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2728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96DE66D-7576-3647-8E77-31310C49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92DB8-4A01-5341-9DDD-5241804A6A8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DD784-7A7A-1B4C-BB3B-55022826C43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7E26AF9D-BC4A-074C-B1B5-1025D61D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43F36C-9F31-604D-ACFA-ACCF2A45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416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rgbClr val="16223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FDBA20-8AFC-234C-9B3A-270F9ECC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18612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E9B76A9-E7E5-774B-A283-52F16BB3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65C2F-2806-C741-BEAC-9C7509ED946B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EF9BF-F131-6449-A7D3-E1C34ECE5104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E4C49B-5714-CF4F-90ED-5D172219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F2AC235-ACC2-0D4D-B300-4C9C14182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7B781-C8D2-B34F-A632-D2C6596D1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4714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A1CCDF-F425-8A4C-9547-52322379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867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A581A3D-9781-A649-B51D-0C1258D0E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2F9F-DEF6-D345-B3FE-0014394A827D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7836-3689-2345-9D5F-ADEBDFC3F92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D0839E9-7340-2845-B5D6-966639C9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D83D94A2-2E67-2D49-B78E-03115FCB6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8D39246-E62B-A54C-8792-EC23654F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482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38BC32-DB20-804D-A5D2-68ADCC6A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952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chemeClr val="bg1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D351C-56CD-434B-9B20-8795E1A501F9}"/>
              </a:ext>
            </a:extLst>
          </p:cNvPr>
          <p:cNvSpPr/>
          <p:nvPr userDrawn="1"/>
        </p:nvSpPr>
        <p:spPr>
          <a:xfrm>
            <a:off x="8612940" y="1543791"/>
            <a:ext cx="239089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7EE037-D65E-4187-8462-03E5E583C624}"/>
              </a:ext>
            </a:extLst>
          </p:cNvPr>
          <p:cNvGrpSpPr/>
          <p:nvPr userDrawn="1"/>
        </p:nvGrpSpPr>
        <p:grpSpPr>
          <a:xfrm>
            <a:off x="9034732" y="1677594"/>
            <a:ext cx="1674140" cy="38009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6DCA2F25-78BF-4F9A-8BA0-CB52AA4DB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B2862B3-133D-45BE-8FCE-89E43A73E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6533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EC5576-25D1-2349-83CA-7032D62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3746-A400-4B42-BE3A-DAC2677B6610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9AFEB-80E5-7647-9C4C-933BDEA950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696CB53-8007-C443-8274-F9D6E672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27DD9231-A9A8-FB47-8147-35942A133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954305-6D34-6F4B-AA4C-585031B13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4036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42628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BCC739C-7D4C-8A42-B7A2-F045C6BD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72B3E-70E2-A84D-9A7B-3FFDFDA100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C81B9B-DDF0-4C42-87CB-7DADDDB724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5ADA28E-FCE4-FE41-8830-2A72C74F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2517C6E1-47A3-F145-96BE-8AB148275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2967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09866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7ADE88-94CC-AC41-AF5C-8D419273D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CC799-E670-F745-995E-DAB314C0C20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101DC-A06D-6845-9B65-4592510209AC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328D415A-066C-5648-850B-30D8A862C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7DFEBB0-2C34-3A41-B8C6-68034AF57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195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D3A57A-8D37-6C45-8DF2-1D672B88E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232CD7-FAD9-1847-ABB3-B900F5E88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7BE7BD-D93B-084D-8846-75C1EFFE4F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68D81E8-1CB9-BE46-9CE7-90C2F4B7B6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D0F89F4-2577-874E-BCCA-855029F72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3169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9AE63B81-8D7D-7945-88CA-16FFD8F5B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51E063-BABE-7048-AE87-FB882027A953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87DEC-9584-1646-823A-79C15A82BB9D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EAE38EE-57AD-8A4D-B178-BC19001F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E07BE2CA-5E89-454D-8D25-9D9533A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D3820E-89C8-9B47-BBB3-021989750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B78FEF2-EEBA-7A4B-ACCF-7903E322C1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E79C713-C7A8-0D47-BD70-0F075CD1F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4E008D2-7C62-384F-A7CA-0248DED95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4E5CAA9-D906-E040-9621-984A1E725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6237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727531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44CF50FD-63E8-9E4B-A6A4-12D01B8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A1AB-0E59-AB46-94FA-7EE06BD2F49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68CFD0-8789-CB4B-ACC1-C2D1BB7B9C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B03D516A-5CAD-7946-8D72-8020C3E37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14AC63D9-D3FF-2641-99D8-03B4A480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9852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12088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278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12390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1252E7B0-8FFB-4A44-B122-17B810D4A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590AD0-27CD-8E46-A792-835DF297B0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44F41-3B5D-F74F-9C88-FED7CF11A35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13A57D-70DF-284F-9EC7-57101405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5CBC5571-C209-4C4C-A4C9-253D9BE9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637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A621D89-080E-6E46-80E6-D14C28484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86DD51F-2720-5F43-90D9-A66A2C2F6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1537E-3906-A249-BF04-865561CFC94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4958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7A952446-546E-4146-A052-D36B0E13E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3F9757-8EE7-BB4E-BD00-AF579783BA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82CEF-113B-484F-87DA-0341947B5B7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CEF92E7D-EB15-0949-9608-624284B6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3DF39BA9-B0DF-A944-AA80-E5D511F3C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286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834531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55DC37A0-E653-8C41-876F-72B0A8648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553E3-2EEB-F24A-835E-0495F52248EF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C72FC-1E7E-B143-A185-1304075C860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C51B1E0-58FF-6D4C-9F3E-F2819593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C597BD40-4F24-B541-97CD-408C4B0B2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4718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554457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5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3868157-CFB3-EB46-94F6-FD970AD13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832-3952-2E45-8BD4-2B1FCF6DEC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FA9095-D0FE-A84A-80FA-25FDF8ED30C7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F63DF6D-3556-0E4F-A6AF-4D4E6ACB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E2DF02B2-C7F0-1A48-8B66-5758DBA2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2610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A4A05F0-51A6-4C01-8367-A4C6CC004F5D}"/>
              </a:ext>
            </a:extLst>
          </p:cNvPr>
          <p:cNvSpPr txBox="1"/>
          <p:nvPr userDrawn="1"/>
        </p:nvSpPr>
        <p:spPr>
          <a:xfrm>
            <a:off x="5120251" y="3418363"/>
            <a:ext cx="143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spc="-64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</a:t>
            </a:r>
            <a:endParaRPr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174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DFE4C897-D2F3-4947-BD2B-4353E7D0B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9D48-6BA1-2B4D-9D5B-E4A7A68663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08ED92-4121-5047-9147-A950A7E73FE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E5ED33DE-BF4E-BA4A-9745-FCD6B5AA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50F5B9EB-5267-EC4A-A710-9EFA82C5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0913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086AE5-50E2-46CE-8002-224B2F2ECEDD}"/>
              </a:ext>
            </a:extLst>
          </p:cNvPr>
          <p:cNvSpPr/>
          <p:nvPr userDrawn="1"/>
        </p:nvSpPr>
        <p:spPr>
          <a:xfrm>
            <a:off x="6295972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00B0C-A2F8-4C9E-B3C8-B022CC13D87E}"/>
              </a:ext>
            </a:extLst>
          </p:cNvPr>
          <p:cNvSpPr/>
          <p:nvPr userDrawn="1"/>
        </p:nvSpPr>
        <p:spPr>
          <a:xfrm>
            <a:off x="966290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04858-A913-D044-8FDD-ED3E61EA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B4EF37-FFEA-074D-955C-5D4F14C17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27A2263-BB32-A24D-87D8-8100CFF68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5E9F8F6-EF39-BD40-9FD8-3FCCD5F28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3760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9430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A6D65-D0BE-423C-8C7A-3D2626532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713" y="1570038"/>
            <a:ext cx="9415462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0225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3B841B-EED1-4EA0-B7D8-A83D0CB4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ECE9-06CD-4651-B621-D71BDAE5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478B72-64C8-8648-B019-23FDD8FCC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93A6F57-3C34-B042-B68F-ADDFD75D4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CEA77D-8C67-EB4A-B2A0-D0C99F3E6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F2E2-9915-C04C-AAF7-70ED40FEE67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C18518-79DA-C249-B19B-F9D77BC7BEF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125A38AC-7F19-EB4C-BF61-AA2C3A80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3BAFBCB9-37EB-BE47-A4A4-6D608453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5371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4FADEC4-373C-9341-A190-1B265A8C7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DD81109-AFCA-0346-9383-58D7B9FC5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02A96D-84C9-EB4E-AD55-FF04210B86C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9931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897433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162238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02A2B454-73C0-D541-AA0B-8A750A15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E2F97DEB-9A4D-AE4F-958E-1A0226CFB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163E612-34D5-E741-A04B-E40270849BA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0626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12550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606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606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53F5C-DD2B-4377-9206-722D11F2863A}" type="datetime1">
              <a:rPr lang="en-US" smtClean="0"/>
              <a:t>6/13/2024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FB4C-B48C-6B44-ABE1-B60DDB41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997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53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FB4C-B48C-6B44-ABE1-B60DDB41E5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8D6AF-1937-6542-8C93-919D6F75FDA1}" type="datetimeFigureOut">
              <a:rPr lang="en-US" smtClean="0"/>
              <a:t>6/13/2024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33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45763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68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7517C-B6E5-4CF6-B89F-424B5F49DD09}"/>
              </a:ext>
            </a:extLst>
          </p:cNvPr>
          <p:cNvSpPr/>
          <p:nvPr userDrawn="1"/>
        </p:nvSpPr>
        <p:spPr>
          <a:xfrm>
            <a:off x="8096665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18363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F6E4864-ABEE-4CA0-A2AA-AF890ABEF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9085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9658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61905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EE5B4E2-C0D4-F546-B0F8-BDEBFF4BB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E20B3-CE5A-6147-96AB-AA318E776CE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6E7F-8BFF-9E40-A35A-91CEE68F7BA0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3A48D5A4-31D5-E444-BEB0-6831A5D82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C3BCE575-5A6D-0C48-B790-20669F497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51B27FE0-8CF9-3344-A2FE-D83759A27EF5}"/>
              </a:ext>
            </a:extLst>
          </p:cNvPr>
          <p:cNvSpPr/>
          <p:nvPr userDrawn="1"/>
        </p:nvSpPr>
        <p:spPr>
          <a:xfrm>
            <a:off x="8047214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1A2167-0579-B84B-B7F2-380C7D547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988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603157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41376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0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⟩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mplifund.zendesk.com/hc/en-us/articles/360055675314-AmpliFund-Applicant-Portal-Applicant-Portal-Administration-Section" TargetMode="External"/><Relationship Id="rId3" Type="http://schemas.openxmlformats.org/officeDocument/2006/relationships/hyperlink" Target="https://amplifund.zendesk.com/hc/en-us/articles/360057503033-AmpliFund-Applicant-Portal-Applicant-Portal-Navigation" TargetMode="External"/><Relationship Id="rId7" Type="http://schemas.openxmlformats.org/officeDocument/2006/relationships/hyperlink" Target="https://amplifund.zendesk.com/hc/en-us/articles/360057503873-AmpliFund-Applicant-Portal-How-to-complete-a-performance-plan-template" TargetMode="External"/><Relationship Id="rId2" Type="http://schemas.openxmlformats.org/officeDocument/2006/relationships/hyperlink" Target="https://amplifund.zendesk.com/hc/en-us/articles/360057502973-AmpliFund-Applicant-Portal-New-User-Registratio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mplifund.zendesk.com/hc/en-us/articles/360057503833-AmpliFund-Applicant-Portal-How-to-complete-a-budget-template" TargetMode="External"/><Relationship Id="rId11" Type="http://schemas.openxmlformats.org/officeDocument/2006/relationships/hyperlink" Target="https://amplifund.zendesk.com/hc/en-us/articles/5600067376403-AmpliFund-Applicant-Portal-Application-Revision" TargetMode="External"/><Relationship Id="rId5" Type="http://schemas.openxmlformats.org/officeDocument/2006/relationships/hyperlink" Target="https://amplifund.zendesk.com/hc/en-us/articles/360055724414-AmpliFund-Applicant-Portal-How-to-complete-an-application" TargetMode="External"/><Relationship Id="rId10" Type="http://schemas.openxmlformats.org/officeDocument/2006/relationships/hyperlink" Target="https://amplifund.zendesk.com/hc/en-us/articles/360055675414-AmpliFund-Applicant-Portal-Returning-to-the-Applicant-Portal" TargetMode="External"/><Relationship Id="rId4" Type="http://schemas.openxmlformats.org/officeDocument/2006/relationships/hyperlink" Target="https://amplifund.zendesk.com/hc/en-us/articles/360057503213-AmpliFund-Applicant-Portal-Opportunity-Overview" TargetMode="External"/><Relationship Id="rId9" Type="http://schemas.openxmlformats.org/officeDocument/2006/relationships/hyperlink" Target="https://amplifund.zendesk.com/hc/en-us/articles/360057564513-AmpliFund-Applicant-Portal-Application-Status-View-Withdraw-Delet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4B6BA-E07F-4BF8-A918-455989273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4800" dirty="0"/>
              <a:t>Applicant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78BF8-648C-B6CB-9262-CD19CC9A3B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637078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4E2DC1-51EF-4367-BF9D-AF02AE8C2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DA038-E18E-45C8-8BFA-3C63EBD9F3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Application Progress Bar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0EDB5-8E7E-4D02-B0FE-77803FFB9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89" y="2211787"/>
            <a:ext cx="8305679" cy="25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06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43949E-7C77-40FC-980C-753B8DB69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293202"/>
            <a:ext cx="9416195" cy="47783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You can complete the </a:t>
            </a:r>
            <a:r>
              <a:rPr lang="en-US" dirty="0"/>
              <a:t>application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sections in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any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Click on the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circle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of a section to navigate to that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You must hit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Save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or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Mark as Complete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to save your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If you’ve marked a section as </a:t>
            </a:r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“Mark as Complete”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you can go back and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edit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that section by hitting </a:t>
            </a:r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“Mark as in Progress”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Every section must be marked as complete to submit your application</a:t>
            </a:r>
          </a:p>
          <a:p>
            <a:endParaRPr lang="en-US" dirty="0"/>
          </a:p>
          <a:p>
            <a:r>
              <a:rPr lang="en-US" dirty="0"/>
              <a:t>Submitted applications cannot be edited, you may </a:t>
            </a:r>
            <a:r>
              <a:rPr lang="en-US" b="1" dirty="0"/>
              <a:t>withdraw</a:t>
            </a:r>
            <a:r>
              <a:rPr lang="en-US" dirty="0"/>
              <a:t> but would need to complete a new application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9106A-1C1A-4CD6-BC4A-992FDD0968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8A53D-9E17-4CFF-87D5-59E2B45567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Application Tips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C28BE-849C-47CE-9FE5-D96B73680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4" t="18490" r="2606" b="21402"/>
          <a:stretch/>
        </p:blipFill>
        <p:spPr>
          <a:xfrm>
            <a:off x="2533476" y="4278358"/>
            <a:ext cx="1635854" cy="332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E87AAA-E11B-4116-BC01-620AEF3B6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05" r="1861" b="20462"/>
          <a:stretch/>
        </p:blipFill>
        <p:spPr>
          <a:xfrm>
            <a:off x="4446176" y="4278358"/>
            <a:ext cx="1635854" cy="3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60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D3C517-59CC-4E9F-A17A-003B768B72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4619F-9511-44A0-B289-9CE52BA9D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Application submitted email confirmation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A9F4E-5999-455E-AF63-9B1262F3AA2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4"/>
          <a:stretch/>
        </p:blipFill>
        <p:spPr>
          <a:xfrm>
            <a:off x="1476374" y="1743391"/>
            <a:ext cx="8372475" cy="33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20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788FE7-16D9-4F73-925D-3E340F9517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Welcome &amp; Introductions</a:t>
            </a:r>
          </a:p>
          <a:p>
            <a:r>
              <a:rPr lang="en-US" dirty="0"/>
              <a:t>Getting ready to register on the AmpliFund Applicant Portal</a:t>
            </a:r>
          </a:p>
          <a:p>
            <a:r>
              <a:rPr lang="en-US" dirty="0"/>
              <a:t>Applicant Portal Demonstration</a:t>
            </a:r>
          </a:p>
          <a:p>
            <a:pPr lvl="1"/>
            <a:r>
              <a:rPr lang="en-US" dirty="0"/>
              <a:t>Navigation Overview</a:t>
            </a:r>
          </a:p>
          <a:p>
            <a:pPr lvl="1"/>
            <a:r>
              <a:rPr lang="en-US" dirty="0"/>
              <a:t>Opportunity Review</a:t>
            </a:r>
          </a:p>
          <a:p>
            <a:pPr lvl="1"/>
            <a:r>
              <a:rPr lang="en-US" dirty="0"/>
              <a:t>Application Process Review</a:t>
            </a:r>
          </a:p>
          <a:p>
            <a:pPr lvl="1"/>
            <a:r>
              <a:rPr lang="en-US" dirty="0"/>
              <a:t>Administration Section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78501-9F9E-4580-A6C5-F285B156F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57338-09B2-4811-B963-1DADE1540F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92533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1E884D-A3CB-419E-A40B-751E73472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Google Chrome (current supported releases)</a:t>
            </a:r>
          </a:p>
          <a:p>
            <a:r>
              <a:rPr lang="en-US" dirty="0"/>
              <a:t>Mozilla Firefox (current supported releases)</a:t>
            </a:r>
          </a:p>
          <a:p>
            <a:r>
              <a:rPr lang="en-US" dirty="0"/>
              <a:t>Microsoft Edge (current supported releases)</a:t>
            </a:r>
          </a:p>
          <a:p>
            <a:r>
              <a:rPr lang="en-US" dirty="0"/>
              <a:t>Apple Safari 10+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7910D0-B08F-4883-B4B4-FE9CD3CD4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A2001-E6B1-41F0-A40F-913C53DA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Supported Browsers</a:t>
            </a:r>
          </a:p>
        </p:txBody>
      </p:sp>
    </p:spTree>
    <p:extLst>
      <p:ext uri="{BB962C8B-B14F-4D97-AF65-F5344CB8AC3E}">
        <p14:creationId xmlns:p14="http://schemas.microsoft.com/office/powerpoint/2010/main" val="258771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DBE568-A1A1-4DAE-A38E-A1D731931E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User registration is required to:</a:t>
            </a:r>
          </a:p>
          <a:p>
            <a:pPr lvl="1"/>
            <a:r>
              <a:rPr lang="en-US"/>
              <a:t>Save an opportunity</a:t>
            </a:r>
          </a:p>
          <a:p>
            <a:pPr lvl="1"/>
            <a:r>
              <a:rPr lang="en-US"/>
              <a:t>Apply for an opportunity</a:t>
            </a:r>
          </a:p>
          <a:p>
            <a:pPr lvl="1"/>
            <a:endParaRPr lang="en-US"/>
          </a:p>
          <a:p>
            <a:r>
              <a:rPr lang="en-US"/>
              <a:t>Information you’ll need to register:</a:t>
            </a:r>
          </a:p>
          <a:p>
            <a:pPr lvl="1"/>
            <a:r>
              <a:rPr lang="en-US"/>
              <a:t>Email address</a:t>
            </a:r>
          </a:p>
          <a:p>
            <a:pPr lvl="1"/>
            <a:r>
              <a:rPr lang="en-US"/>
              <a:t>Contact information</a:t>
            </a:r>
          </a:p>
          <a:p>
            <a:pPr lvl="1"/>
            <a:r>
              <a:rPr lang="en-US"/>
              <a:t>Organization contact information</a:t>
            </a:r>
          </a:p>
          <a:p>
            <a:pPr lvl="1"/>
            <a:endParaRPr lang="en-US"/>
          </a:p>
          <a:p>
            <a:r>
              <a:rPr lang="en-US"/>
              <a:t>What happens next?</a:t>
            </a:r>
          </a:p>
          <a:p>
            <a:pPr lvl="1"/>
            <a:r>
              <a:rPr lang="en-US"/>
              <a:t>Accept the terms &amp; conditions then you’ll have full access to the applicant portal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3EBB23-3234-4F89-81EB-1B4FE8D83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0090F-04B5-426D-871F-6005A715D8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User Registration Basics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19921-C08E-40C2-9A44-A3187F9DF0D7}"/>
              </a:ext>
            </a:extLst>
          </p:cNvPr>
          <p:cNvSpPr/>
          <p:nvPr/>
        </p:nvSpPr>
        <p:spPr>
          <a:xfrm>
            <a:off x="1258349" y="5612235"/>
            <a:ext cx="9857064" cy="88084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"/>
              </a:rPr>
              <a:t>To enable collaboration across your organization</a:t>
            </a:r>
            <a:r>
              <a:rPr lang="en-US" u="sng" dirty="0">
                <a:latin typeface="Poppins"/>
              </a:rPr>
              <a:t> </a:t>
            </a:r>
            <a:r>
              <a:rPr lang="en-US" b="1" u="sng" dirty="0">
                <a:latin typeface="Poppins"/>
              </a:rPr>
              <a:t>one</a:t>
            </a:r>
            <a:r>
              <a:rPr lang="en-US" u="sng" dirty="0">
                <a:latin typeface="Poppins"/>
              </a:rPr>
              <a:t> </a:t>
            </a:r>
            <a:r>
              <a:rPr lang="en-US" dirty="0">
                <a:latin typeface="Poppins"/>
              </a:rPr>
              <a:t>user should set up the organization and invite users</a:t>
            </a:r>
          </a:p>
        </p:txBody>
      </p:sp>
    </p:spTree>
    <p:extLst>
      <p:ext uri="{BB962C8B-B14F-4D97-AF65-F5344CB8AC3E}">
        <p14:creationId xmlns:p14="http://schemas.microsoft.com/office/powerpoint/2010/main" val="2492843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BCB67-0988-49C0-A0FC-C8CFC9CD2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EAE07-5176-43A8-81A1-6CDA53E9AC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C5B9C-1265-4836-AED5-8C4680D6E9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Applicant Portal Demonstration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E99BB-1B96-4BBB-A6C2-20ED048074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DA6826-D5D7-4752-9538-80DB323C0B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79B92E-082A-4A75-871D-DD987EE36A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39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BCB67-0988-49C0-A0FC-C8CFC9CD2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EAE07-5176-43A8-81A1-6CDA53E9AC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C5B9C-1265-4836-AED5-8C4680D6E9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E99BB-1B96-4BBB-A6C2-20ED048074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DA6826-D5D7-4752-9538-80DB323C0B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79B92E-082A-4A75-871D-DD987EE36A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43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90A009-E706-9A34-8D52-31ECDD5E42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2"/>
              </a:rPr>
              <a:t>AmpliFund Applicant Portal: New User Registration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3"/>
              </a:rPr>
              <a:t>AmpliFund Applicant Portal: Applicant Portal Navigation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4"/>
              </a:rPr>
              <a:t>AmpliFund Applicant Portal: Opportunity Overview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5"/>
              </a:rPr>
              <a:t>AmpliFund Applicant Portal: How to complete an application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6"/>
              </a:rPr>
              <a:t>AmpliFund Applicant Portal: How to complete a budget template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7"/>
              </a:rPr>
              <a:t>AmpliFund Applicant Portal: How to complete a performance plan template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8"/>
              </a:rPr>
              <a:t>AmpliFund Applicant Portal: Applicant Portal Administration Section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9"/>
              </a:rPr>
              <a:t>AmpliFund Applicant Portal: Application Status - View, Withdraw, Delete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10"/>
              </a:rPr>
              <a:t>AmpliFund Applicant Portal: Returning to the Applicant Portal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11"/>
              </a:rPr>
              <a:t>AmpliFund Applicant Portal: Application Revision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49DF3-01CA-DF6E-267B-D6B5A07A9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E25AA-53D2-531E-5C4D-60F55977EA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Applicant Video Resources</a:t>
            </a:r>
          </a:p>
        </p:txBody>
      </p:sp>
    </p:spTree>
    <p:extLst>
      <p:ext uri="{BB962C8B-B14F-4D97-AF65-F5344CB8AC3E}">
        <p14:creationId xmlns:p14="http://schemas.microsoft.com/office/powerpoint/2010/main" val="2722176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3A02AD-CF28-42B5-B3CF-2406F4BA32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View applications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Update account information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Add users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Access FAQ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F42B0C-4DFF-4189-841C-A8A0B0BFBC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7D4E1-008C-4CCA-8097-F53C9BAC7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Key administration section features</a:t>
            </a:r>
          </a:p>
        </p:txBody>
      </p:sp>
    </p:spTree>
    <p:extLst>
      <p:ext uri="{BB962C8B-B14F-4D97-AF65-F5344CB8AC3E}">
        <p14:creationId xmlns:p14="http://schemas.microsoft.com/office/powerpoint/2010/main" val="4113233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99762C-D57D-4E5B-A760-C4155269E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Click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 Project Information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 Application form(s)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 </a:t>
            </a:r>
            <a:r>
              <a:rPr lang="en-US"/>
              <a:t>Budget template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Mark each section as Complete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Review &amp; Download Application (if desired)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Submit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6F94FB-6AFE-4B3F-B196-EEEF8DB864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B4240-3343-462F-81B3-29AAD4E322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Key steps to complete an application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034276-6BFD-451A-94AE-189B4415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305" y="1570038"/>
            <a:ext cx="704850" cy="34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91CC13-A2D4-49C8-B9F6-EB80CE57C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22" r="13303"/>
          <a:stretch/>
        </p:blipFill>
        <p:spPr>
          <a:xfrm>
            <a:off x="6732543" y="4466700"/>
            <a:ext cx="561538" cy="499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E24CED-D879-41E4-A06B-6BAAF0D65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883" y="4519132"/>
            <a:ext cx="1524000" cy="390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CD26DC-53C9-4D96-8574-23777B74B9EE}"/>
              </a:ext>
            </a:extLst>
          </p:cNvPr>
          <p:cNvSpPr txBox="1"/>
          <p:nvPr/>
        </p:nvSpPr>
        <p:spPr>
          <a:xfrm>
            <a:off x="6337883" y="4165626"/>
            <a:ext cx="3946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=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119A4C-9694-402C-B2B9-B47E9CEE1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228503"/>
            <a:ext cx="1009650" cy="428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39C20C-2F9D-4633-90F5-734E06F5C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6644" y="6027447"/>
            <a:ext cx="7715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68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iFund Rebranded Template 2019" id="{11EE4B26-8978-4437-82E8-9AB5BFB6BEC1}" vid="{CC283616-6768-42D0-8584-6580D0FFC42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3fd7b6e-5f23-487e-aad6-cb3ca280b681">46RQJNK23EVN-1337156804-64436</_dlc_DocId>
    <_dlc_DocIdUrl xmlns="83fd7b6e-5f23-487e-aad6-cb3ca280b681">
      <Url>https://streamlinksoftware.sharepoint.com/sites/StreamLinkSoftwareCloudDrive/_layouts/15/DocIdRedir.aspx?ID=46RQJNK23EVN-1337156804-64436</Url>
      <Description>46RQJNK23EVN-1337156804-64436</Description>
    </_dlc_DocIdUrl>
    <lcf76f155ced4ddcb4097134ff3c332f xmlns="15f2d29a-783a-455a-b8a8-1f2fa8c5e7d6">
      <Terms xmlns="http://schemas.microsoft.com/office/infopath/2007/PartnerControls"/>
    </lcf76f155ced4ddcb4097134ff3c332f>
    <TaxCatchAll xmlns="83fd7b6e-5f23-487e-aad6-cb3ca280b681" xsi:nil="true"/>
    <AddressesDeficiencyNumber xmlns="15f2d29a-783a-455a-b8a8-1f2fa8c5e7d6" xsi:nil="true"/>
    <MktgType xmlns="15f2d29a-783a-455a-b8a8-1f2fa8c5e7d6" xsi:nil="true"/>
    <Notes xmlns="15f2d29a-783a-455a-b8a8-1f2fa8c5e7d6" xsi:nil="true"/>
    <Topic xmlns="15f2d29a-783a-455a-b8a8-1f2fa8c5e7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3C580A1A85346B6D5FC00F0C8C57F" ma:contentTypeVersion="22" ma:contentTypeDescription="Create a new document." ma:contentTypeScope="" ma:versionID="3777c478d3a3854b7315fd3f48006b77">
  <xsd:schema xmlns:xsd="http://www.w3.org/2001/XMLSchema" xmlns:xs="http://www.w3.org/2001/XMLSchema" xmlns:p="http://schemas.microsoft.com/office/2006/metadata/properties" xmlns:ns2="15f2d29a-783a-455a-b8a8-1f2fa8c5e7d6" xmlns:ns3="83fd7b6e-5f23-487e-aad6-cb3ca280b681" targetNamespace="http://schemas.microsoft.com/office/2006/metadata/properties" ma:root="true" ma:fieldsID="1894e3aee21ef1f54ae947866d306cc3" ns2:_="" ns3:_="">
    <xsd:import namespace="15f2d29a-783a-455a-b8a8-1f2fa8c5e7d6"/>
    <xsd:import namespace="83fd7b6e-5f23-487e-aad6-cb3ca280b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_dlc_DocId" minOccurs="0"/>
                <xsd:element ref="ns3:_dlc_DocIdUrl" minOccurs="0"/>
                <xsd:element ref="ns3:_dlc_DocIdPersistI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ddressesDeficiencyNumber" minOccurs="0"/>
                <xsd:element ref="ns2:Notes" minOccurs="0"/>
                <xsd:element ref="ns2:MediaServiceObjectDetectorVersions" minOccurs="0"/>
                <xsd:element ref="ns2:Topic" minOccurs="0"/>
                <xsd:element ref="ns2:MktgTyp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2d29a-783a-455a-b8a8-1f2fa8c5e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0cf8c24-38e8-4674-a2fb-c8c4aaf72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ddressesDeficiencyNumber" ma:index="27" nillable="true" ma:displayName="Addresses Deficiency Number" ma:format="Dropdown" ma:internalName="AddressesDeficiencyNumber">
      <xsd:simpleType>
        <xsd:restriction base="dms:Text">
          <xsd:maxLength value="255"/>
        </xsd:restriction>
      </xsd:simpleType>
    </xsd:element>
    <xsd:element name="Notes" ma:index="2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opic" ma:index="30" nillable="true" ma:displayName="Topic" ma:format="Dropdown" ma:internalName="Topic">
      <xsd:simpleType>
        <xsd:restriction base="dms:Choice">
          <xsd:enumeration value="Award Closeout"/>
          <xsd:enumeration value="Buyers Journey"/>
          <xsd:enumeration value="Capacity"/>
          <xsd:enumeration value="Centralization"/>
          <xsd:enumeration value="Compliance"/>
          <xsd:enumeration value="Equity"/>
          <xsd:enumeration value="Finance"/>
          <xsd:enumeration value="Funding"/>
          <xsd:enumeration value="Grant Management"/>
          <xsd:enumeration value="Grant Writing"/>
          <xsd:enumeration value="Internal Controls"/>
          <xsd:enumeration value="Process"/>
          <xsd:enumeration value="Product"/>
          <xsd:enumeration value="Reporting"/>
          <xsd:enumeration value="Risk Assessment"/>
          <xsd:enumeration value="Subrecipient Monitoring"/>
        </xsd:restriction>
      </xsd:simpleType>
    </xsd:element>
    <xsd:element name="MktgType" ma:index="31" nillable="true" ma:displayName="Mktg Type" ma:format="Dropdown" ma:internalName="MktgType">
      <xsd:simpleType>
        <xsd:restriction base="dms:Choice">
          <xsd:enumeration value="Buyers Guide"/>
          <xsd:enumeration value="Case Study"/>
          <xsd:enumeration value="Checklist"/>
          <xsd:enumeration value="Explainer"/>
          <xsd:enumeration value="Guide"/>
          <xsd:enumeration value="Infographic"/>
          <xsd:enumeration value="One Pager/Sheet"/>
          <xsd:enumeration value="Template"/>
          <xsd:enumeration value="Tool"/>
          <xsd:enumeration value="Toolkit"/>
        </xsd:restriction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d7b6e-5f23-487e-aad6-cb3ca280b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1eb8c3d6-f22f-40d2-9ae6-2248fa7fcd5e}" ma:internalName="TaxCatchAll" ma:showField="CatchAllData" ma:web="83fd7b6e-5f23-487e-aad6-cb3ca280b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EB1EBA-AABF-4DCD-9588-68A117FDFA5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15f2d29a-783a-455a-b8a8-1f2fa8c5e7d6"/>
    <ds:schemaRef ds:uri="http://schemas.openxmlformats.org/package/2006/metadata/core-properties"/>
    <ds:schemaRef ds:uri="http://schemas.microsoft.com/office/2006/metadata/properties"/>
    <ds:schemaRef ds:uri="83fd7b6e-5f23-487e-aad6-cb3ca280b68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2DECC00-5747-414A-AC27-BCDFBB2B97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F333A8-FF17-43B1-AFD6-B5AAD2060E4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BBD2DDA-79CA-4C37-A51F-9F88D8EC4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f2d29a-783a-455a-b8a8-1f2fa8c5e7d6"/>
    <ds:schemaRef ds:uri="83fd7b6e-5f23-487e-aad6-cb3ca280b6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373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AppleSymbols</vt:lpstr>
      <vt:lpstr>Arial</vt:lpstr>
      <vt:lpstr>Lato</vt:lpstr>
      <vt:lpstr>Oswald</vt:lpstr>
      <vt:lpstr>Poppins</vt:lpstr>
      <vt:lpstr>Poppins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Naufel</dc:creator>
  <cp:lastModifiedBy>Emily Naufel</cp:lastModifiedBy>
  <cp:revision>9</cp:revision>
  <dcterms:created xsi:type="dcterms:W3CDTF">2021-06-24T18:38:56Z</dcterms:created>
  <dcterms:modified xsi:type="dcterms:W3CDTF">2024-06-13T16:56:13Z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0x010100FA03C580A1A85346B6D5FC00F0C8C57F</vt:lpwstr>
  </property>
  <property fmtid="{D5CDD505-2E9C-101B-9397-08002B2CF9AE}" pid="3" name="_dlc_DocIdItemGuid">
    <vt:lpwstr>c40637e9-55ad-459b-9afa-765d590a2248</vt:lpwstr>
  </property>
  <property fmtid="{D5CDD505-2E9C-101B-9397-08002B2CF9AE}" pid="4" name="MediaServiceImageTags">
    <vt:lpwstr/>
  </property>
</Properties>
</file>